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7" r:id="rId11"/>
    <p:sldId id="268" r:id="rId12"/>
    <p:sldId id="269" r:id="rId13"/>
    <p:sldId id="271" r:id="rId14"/>
    <p:sldId id="272" r:id="rId15"/>
    <p:sldId id="273" r:id="rId16"/>
    <p:sldId id="270" r:id="rId17"/>
    <p:sldId id="274" r:id="rId18"/>
    <p:sldId id="275" r:id="rId19"/>
    <p:sldId id="264" r:id="rId20"/>
    <p:sldId id="276" r:id="rId21"/>
    <p:sldId id="265" r:id="rId22"/>
  </p:sldIdLst>
  <p:sldSz cx="14630400" cy="8229600"/>
  <p:notesSz cx="14630400" cy="8229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83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28675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2E19E5-0005-422C-9A63-394081434638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45050" y="1028700"/>
            <a:ext cx="494030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D6427-1DFB-451B-BB06-ADCE5AE0D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462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D6427-1DFB-451B-BB06-ADCE5AE0DA5F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1177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C5DDF-DB64-2394-15A1-A7953FE7A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409798-92D6-81AB-A9D7-1818323E8D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77620-D1AE-DE27-B37A-8D28BA0D0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D609D-AAD8-4A55-97EE-FCA1FB8DFA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D6427-1DFB-451B-BB06-ADCE5AE0DA5F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0210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4E309-C72B-5CFB-61D9-07E8F2CC0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3933ED-0C16-3511-A539-D2BAC2A8EB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9ED983-6997-4DFE-FB21-473B2F377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E6A4C-59F9-1E2F-4F99-33178E7AD7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D6427-1DFB-451B-BB06-ADCE5AE0DA5F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278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21AB8-FF09-28FD-7C0F-135FE3616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ADD33D-2D34-D0E1-7456-C43C7CB80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2A152D-912A-1DA4-A450-EB59777F7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54757-864D-0A00-796E-6CCEC5CAF0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D6427-1DFB-451B-BB06-ADCE5AE0DA5F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9919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68522-BAA6-69B5-872B-E44C324D1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F16077-F447-8039-E49C-ED59F641A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230897-95DF-7C6E-74D1-DD18847DC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4D93C-EF2B-DC41-2E28-135C3A1E9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D6427-1DFB-451B-BB06-ADCE5AE0DA5F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9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280" y="2551176"/>
            <a:ext cx="12435840" cy="17282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1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19298" y="121665"/>
            <a:ext cx="9220581" cy="8067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1304" y="2759151"/>
            <a:ext cx="7519034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aarmukilan17/HeartWare.git" TargetMode="External"/><Relationship Id="rId3" Type="http://schemas.openxmlformats.org/officeDocument/2006/relationships/hyperlink" Target="https://ieeexplore.ieee.org/document/10253681" TargetMode="External"/><Relationship Id="rId7" Type="http://schemas.openxmlformats.org/officeDocument/2006/relationships/image" Target="../media/image42.jpg"/><Relationship Id="rId2" Type="http://schemas.openxmlformats.org/officeDocument/2006/relationships/hyperlink" Target="https://www.physionet.org/content/mitdb/1.0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osch-sensortec.com/media/en/technical-documentation/data-sheets/bst-bmp280-ds001.pdf" TargetMode="External"/><Relationship Id="rId5" Type="http://schemas.openxmlformats.org/officeDocument/2006/relationships/hyperlink" Target="https://www.analog.com/media/en/technical-documentation/data-sheets/adxl345.pdf" TargetMode="External"/><Relationship Id="rId4" Type="http://schemas.openxmlformats.org/officeDocument/2006/relationships/hyperlink" Target="https://pmc.ncbi.nlm.nih.gov/articles/PMC9056464/" TargetMode="External"/><Relationship Id="rId9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bisek-sasikumar-42a89327a/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81304" y="1788413"/>
            <a:ext cx="7265034" cy="2126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b="1" spc="-30" dirty="0">
                <a:latin typeface="Times New Roman"/>
                <a:cs typeface="Times New Roman"/>
              </a:rPr>
              <a:t>AI-</a:t>
            </a:r>
            <a:r>
              <a:rPr sz="4450" b="1" dirty="0">
                <a:latin typeface="Times New Roman"/>
                <a:cs typeface="Times New Roman"/>
              </a:rPr>
              <a:t>Powered</a:t>
            </a:r>
            <a:r>
              <a:rPr sz="4450" b="1" spc="-114" dirty="0">
                <a:latin typeface="Times New Roman"/>
                <a:cs typeface="Times New Roman"/>
              </a:rPr>
              <a:t> </a:t>
            </a:r>
            <a:r>
              <a:rPr sz="4450" b="1" dirty="0">
                <a:latin typeface="Times New Roman"/>
                <a:cs typeface="Times New Roman"/>
              </a:rPr>
              <a:t>Smart</a:t>
            </a:r>
            <a:r>
              <a:rPr sz="4450" b="1" spc="-85" dirty="0">
                <a:latin typeface="Times New Roman"/>
                <a:cs typeface="Times New Roman"/>
              </a:rPr>
              <a:t> </a:t>
            </a:r>
            <a:r>
              <a:rPr sz="4450" b="1" spc="-10" dirty="0">
                <a:latin typeface="Times New Roman"/>
                <a:cs typeface="Times New Roman"/>
              </a:rPr>
              <a:t>Health</a:t>
            </a:r>
            <a:endParaRPr sz="4450">
              <a:latin typeface="Times New Roman"/>
              <a:cs typeface="Times New Roman"/>
            </a:endParaRPr>
          </a:p>
          <a:p>
            <a:pPr marL="12700" marR="5080">
              <a:lnSpc>
                <a:spcPct val="104800"/>
              </a:lnSpc>
              <a:spcBef>
                <a:spcPts val="10"/>
              </a:spcBef>
            </a:pPr>
            <a:r>
              <a:rPr sz="4450" b="1" dirty="0">
                <a:latin typeface="Times New Roman"/>
                <a:cs typeface="Times New Roman"/>
              </a:rPr>
              <a:t>Monitoring</a:t>
            </a:r>
            <a:r>
              <a:rPr sz="4450" b="1" spc="-25" dirty="0">
                <a:latin typeface="Times New Roman"/>
                <a:cs typeface="Times New Roman"/>
              </a:rPr>
              <a:t> </a:t>
            </a:r>
            <a:r>
              <a:rPr sz="4450" b="1" dirty="0">
                <a:latin typeface="Times New Roman"/>
                <a:cs typeface="Times New Roman"/>
              </a:rPr>
              <a:t>and</a:t>
            </a:r>
            <a:r>
              <a:rPr sz="4450" b="1" spc="-5" dirty="0">
                <a:latin typeface="Times New Roman"/>
                <a:cs typeface="Times New Roman"/>
              </a:rPr>
              <a:t> </a:t>
            </a:r>
            <a:r>
              <a:rPr sz="4450" b="1" dirty="0">
                <a:latin typeface="Times New Roman"/>
                <a:cs typeface="Times New Roman"/>
              </a:rPr>
              <a:t>Early</a:t>
            </a:r>
            <a:r>
              <a:rPr sz="4450" b="1" spc="-25" dirty="0">
                <a:latin typeface="Times New Roman"/>
                <a:cs typeface="Times New Roman"/>
              </a:rPr>
              <a:t> </a:t>
            </a:r>
            <a:r>
              <a:rPr sz="4450" b="1" spc="-10" dirty="0">
                <a:latin typeface="Times New Roman"/>
                <a:cs typeface="Times New Roman"/>
              </a:rPr>
              <a:t>Disease </a:t>
            </a:r>
            <a:r>
              <a:rPr sz="4450" b="1" dirty="0">
                <a:latin typeface="Times New Roman"/>
                <a:cs typeface="Times New Roman"/>
              </a:rPr>
              <a:t>Detection</a:t>
            </a:r>
            <a:r>
              <a:rPr sz="4450" b="1" spc="-204" dirty="0">
                <a:latin typeface="Times New Roman"/>
                <a:cs typeface="Times New Roman"/>
              </a:rPr>
              <a:t> </a:t>
            </a:r>
            <a:r>
              <a:rPr sz="4450" b="1" spc="-10" dirty="0">
                <a:latin typeface="Times New Roman"/>
                <a:cs typeface="Times New Roman"/>
              </a:rPr>
              <a:t>System</a:t>
            </a:r>
            <a:endParaRPr sz="44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1304" y="4398924"/>
            <a:ext cx="9097645" cy="147219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60"/>
              </a:spcBef>
              <a:buFont typeface="Wingdings"/>
              <a:buChar char=""/>
              <a:tabLst>
                <a:tab pos="354965" algn="l"/>
              </a:tabLst>
            </a:pPr>
            <a:r>
              <a:rPr sz="2200" i="1" spc="-20" dirty="0">
                <a:solidFill>
                  <a:srgbClr val="272424"/>
                </a:solidFill>
                <a:latin typeface="Times New Roman"/>
                <a:cs typeface="Times New Roman"/>
              </a:rPr>
              <a:t>AURA-</a:t>
            </a:r>
            <a:r>
              <a:rPr sz="2200" i="1" dirty="0">
                <a:solidFill>
                  <a:srgbClr val="272424"/>
                </a:solidFill>
                <a:latin typeface="Times New Roman"/>
                <a:cs typeface="Times New Roman"/>
              </a:rPr>
              <a:t>AI:</a:t>
            </a:r>
            <a:r>
              <a:rPr sz="2200" i="1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272424"/>
                </a:solidFill>
                <a:latin typeface="Times New Roman"/>
                <a:cs typeface="Times New Roman"/>
              </a:rPr>
              <a:t>A</a:t>
            </a:r>
            <a:r>
              <a:rPr sz="2200" dirty="0">
                <a:solidFill>
                  <a:srgbClr val="272424"/>
                </a:solidFill>
                <a:latin typeface="Times New Roman"/>
                <a:cs typeface="Times New Roman"/>
              </a:rPr>
              <a:t>utonomous</a:t>
            </a:r>
            <a:r>
              <a:rPr sz="2200" spc="-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272424"/>
                </a:solidFill>
                <a:latin typeface="Times New Roman"/>
                <a:cs typeface="Times New Roman"/>
              </a:rPr>
              <a:t>&amp;</a:t>
            </a:r>
            <a:r>
              <a:rPr sz="22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272424"/>
                </a:solidFill>
                <a:latin typeface="Times New Roman"/>
                <a:cs typeface="Times New Roman"/>
              </a:rPr>
              <a:t>U</a:t>
            </a:r>
            <a:r>
              <a:rPr sz="2200" dirty="0">
                <a:solidFill>
                  <a:srgbClr val="272424"/>
                </a:solidFill>
                <a:latin typeface="Times New Roman"/>
                <a:cs typeface="Times New Roman"/>
              </a:rPr>
              <a:t>biquitous</a:t>
            </a:r>
            <a:r>
              <a:rPr sz="2200" spc="-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200" b="1" spc="-20" dirty="0">
                <a:solidFill>
                  <a:srgbClr val="272424"/>
                </a:solidFill>
                <a:latin typeface="Times New Roman"/>
                <a:cs typeface="Times New Roman"/>
              </a:rPr>
              <a:t>R</a:t>
            </a:r>
            <a:r>
              <a:rPr sz="2200" spc="-20" dirty="0">
                <a:solidFill>
                  <a:srgbClr val="272424"/>
                </a:solidFill>
                <a:latin typeface="Times New Roman"/>
                <a:cs typeface="Times New Roman"/>
              </a:rPr>
              <a:t>emote-</a:t>
            </a:r>
            <a:r>
              <a:rPr sz="2200" dirty="0">
                <a:solidFill>
                  <a:srgbClr val="272424"/>
                </a:solidFill>
                <a:latin typeface="Times New Roman"/>
                <a:cs typeface="Times New Roman"/>
              </a:rPr>
              <a:t>monitoring</a:t>
            </a:r>
            <a:r>
              <a:rPr sz="2200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srgbClr val="272424"/>
                </a:solidFill>
                <a:latin typeface="Times New Roman"/>
                <a:cs typeface="Times New Roman"/>
              </a:rPr>
              <a:t>for</a:t>
            </a:r>
            <a:endParaRPr sz="2200" dirty="0">
              <a:latin typeface="Times New Roman"/>
              <a:cs typeface="Times New Roman"/>
            </a:endParaRPr>
          </a:p>
          <a:p>
            <a:pPr marL="1624965">
              <a:lnSpc>
                <a:spcPct val="100000"/>
              </a:lnSpc>
              <a:spcBef>
                <a:spcPts val="960"/>
              </a:spcBef>
            </a:pPr>
            <a:r>
              <a:rPr sz="2200" b="1" dirty="0">
                <a:solidFill>
                  <a:srgbClr val="272424"/>
                </a:solidFill>
                <a:latin typeface="Times New Roman"/>
                <a:cs typeface="Times New Roman"/>
              </a:rPr>
              <a:t>A</a:t>
            </a:r>
            <a:r>
              <a:rPr sz="2200" dirty="0">
                <a:solidFill>
                  <a:srgbClr val="272424"/>
                </a:solidFill>
                <a:latin typeface="Times New Roman"/>
                <a:cs typeface="Times New Roman"/>
              </a:rPr>
              <a:t>dvanced</a:t>
            </a:r>
            <a:r>
              <a:rPr sz="2200" spc="-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272424"/>
                </a:solidFill>
                <a:latin typeface="Times New Roman"/>
                <a:cs typeface="Times New Roman"/>
              </a:rPr>
              <a:t>AI</a:t>
            </a:r>
            <a:r>
              <a:rPr sz="2200" spc="-10" dirty="0">
                <a:solidFill>
                  <a:srgbClr val="272424"/>
                </a:solidFill>
                <a:latin typeface="Times New Roman"/>
                <a:cs typeface="Times New Roman"/>
              </a:rPr>
              <a:t>-</a:t>
            </a:r>
            <a:r>
              <a:rPr sz="2200" dirty="0">
                <a:solidFill>
                  <a:srgbClr val="272424"/>
                </a:solidFill>
                <a:latin typeface="Times New Roman"/>
                <a:cs typeface="Times New Roman"/>
              </a:rPr>
              <a:t>powered</a:t>
            </a:r>
            <a:r>
              <a:rPr sz="2200" spc="-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272424"/>
                </a:solidFill>
                <a:latin typeface="Times New Roman"/>
                <a:cs typeface="Times New Roman"/>
              </a:rPr>
              <a:t>Health</a:t>
            </a:r>
            <a:endParaRPr sz="2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75"/>
              </a:spcBef>
            </a:pPr>
            <a:endParaRPr sz="2200" dirty="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15" y="146340"/>
            <a:ext cx="1433851" cy="54872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19298" y="121665"/>
            <a:ext cx="922058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2270">
              <a:lnSpc>
                <a:spcPct val="100000"/>
              </a:lnSpc>
              <a:spcBef>
                <a:spcPts val="100"/>
              </a:spcBef>
            </a:pPr>
            <a:r>
              <a:rPr lang="en-IN" sz="4400" spc="-10" dirty="0"/>
              <a:t>       VIBEAITHON </a:t>
            </a:r>
            <a:r>
              <a:rPr sz="4400" spc="-20" dirty="0"/>
              <a:t>2025</a:t>
            </a:r>
            <a:endParaRPr sz="4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3DF57-F40D-CE47-E793-3AE85B14C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1788413"/>
            <a:ext cx="5512581" cy="48558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3953-38CD-A39E-1000-60FC3E4D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121665"/>
            <a:ext cx="3809999" cy="538609"/>
          </a:xfrm>
        </p:spPr>
        <p:txBody>
          <a:bodyPr/>
          <a:lstStyle/>
          <a:p>
            <a:r>
              <a:rPr lang="en-IN" sz="3500" b="1" dirty="0"/>
              <a:t>Viability</a:t>
            </a:r>
            <a:endParaRPr lang="en-IN" sz="3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FF8B46-5B15-B3F5-AFC1-8DBF62C85D00}"/>
              </a:ext>
            </a:extLst>
          </p:cNvPr>
          <p:cNvSpPr txBox="1"/>
          <p:nvPr/>
        </p:nvSpPr>
        <p:spPr>
          <a:xfrm>
            <a:off x="685800" y="2209800"/>
            <a:ext cx="6934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Revenue / Impact Model:</a:t>
            </a:r>
            <a:r>
              <a:rPr lang="en-US" dirty="0"/>
              <a:t> Low-cost subscription or one-time device sale for clinics and home users.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Market Potential:</a:t>
            </a:r>
            <a:r>
              <a:rPr lang="en-US" dirty="0"/>
              <a:t> Rising demand for portable health diagnostics and telemedicine integration across India.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Scalability:</a:t>
            </a:r>
            <a:r>
              <a:rPr lang="en-US" dirty="0"/>
              <a:t> Modular design allows future wearable version; supports integration with NDHM / </a:t>
            </a:r>
            <a:r>
              <a:rPr lang="en-US" dirty="0" err="1"/>
              <a:t>Aarogya</a:t>
            </a:r>
            <a:r>
              <a:rPr lang="en-US" dirty="0"/>
              <a:t> Setu Health Stack.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Cost:</a:t>
            </a:r>
            <a:r>
              <a:rPr lang="en-US" dirty="0"/>
              <a:t> Estimated below ₹2,500 per unit in mass production.</a:t>
            </a:r>
          </a:p>
          <a:p>
            <a:endParaRPr lang="en-IN" dirty="0"/>
          </a:p>
        </p:txBody>
      </p:sp>
      <p:pic>
        <p:nvPicPr>
          <p:cNvPr id="7" name="object 26">
            <a:extLst>
              <a:ext uri="{FF2B5EF4-FFF2-40B4-BE49-F238E27FC236}">
                <a16:creationId xmlns:a16="http://schemas.microsoft.com/office/drawing/2014/main" id="{A4E069EB-6D45-4099-374C-E713E45AD50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15" y="146340"/>
            <a:ext cx="1433851" cy="5487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13588E-A7E7-B622-A876-C8BB47CF8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7"/>
          <a:stretch/>
        </p:blipFill>
        <p:spPr>
          <a:xfrm>
            <a:off x="7924800" y="990600"/>
            <a:ext cx="62484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0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E40F0-9324-F13A-5903-0C47DEE7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298" y="121665"/>
            <a:ext cx="9220581" cy="615553"/>
          </a:xfrm>
        </p:spPr>
        <p:txBody>
          <a:bodyPr/>
          <a:lstStyle/>
          <a:p>
            <a:pPr algn="ctr"/>
            <a:r>
              <a:rPr lang="en-IN" sz="4000" b="1" dirty="0"/>
              <a:t>Prototype</a:t>
            </a:r>
            <a:endParaRPr lang="en-IN" sz="4000" dirty="0"/>
          </a:p>
        </p:txBody>
      </p:sp>
      <p:pic>
        <p:nvPicPr>
          <p:cNvPr id="4" name="object 26">
            <a:extLst>
              <a:ext uri="{FF2B5EF4-FFF2-40B4-BE49-F238E27FC236}">
                <a16:creationId xmlns:a16="http://schemas.microsoft.com/office/drawing/2014/main" id="{7384D601-BBF6-725B-6882-0F68AC99FCE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15" y="146340"/>
            <a:ext cx="1433851" cy="548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DB3734-9745-5A8E-49B9-EF6D0E639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676400"/>
            <a:ext cx="6849392" cy="441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FD7D4D-F76A-567D-F7DF-47864B8D0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0" y="1752600"/>
            <a:ext cx="6379284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91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FECCF-DBB8-503F-5C9B-7E50AF1E6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669CE-7CD7-4F03-E6AD-869FFC4E0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298" y="121665"/>
            <a:ext cx="9220581" cy="615553"/>
          </a:xfrm>
        </p:spPr>
        <p:txBody>
          <a:bodyPr/>
          <a:lstStyle/>
          <a:p>
            <a:pPr algn="ctr"/>
            <a:r>
              <a:rPr lang="en-IN" sz="4000" b="1" dirty="0"/>
              <a:t>Prototype</a:t>
            </a:r>
            <a:endParaRPr lang="en-IN" sz="4000" dirty="0"/>
          </a:p>
        </p:txBody>
      </p:sp>
      <p:pic>
        <p:nvPicPr>
          <p:cNvPr id="4" name="object 26">
            <a:extLst>
              <a:ext uri="{FF2B5EF4-FFF2-40B4-BE49-F238E27FC236}">
                <a16:creationId xmlns:a16="http://schemas.microsoft.com/office/drawing/2014/main" id="{85690438-5139-4695-D7AC-A8E5A808089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15" y="146340"/>
            <a:ext cx="1433851" cy="5487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39D038D-071D-A6B0-CBF2-45DC6B1AE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95" y="1143000"/>
            <a:ext cx="12477193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537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43252-1F02-4DFE-948A-61A4637EB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5B12-4CB2-15FF-2B6B-1D491CEE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298" y="121665"/>
            <a:ext cx="9220581" cy="615553"/>
          </a:xfrm>
        </p:spPr>
        <p:txBody>
          <a:bodyPr/>
          <a:lstStyle/>
          <a:p>
            <a:pPr algn="ctr"/>
            <a:r>
              <a:rPr lang="en-IN" sz="4000" b="1" dirty="0"/>
              <a:t>Prototype</a:t>
            </a:r>
            <a:endParaRPr lang="en-IN" sz="4000" dirty="0"/>
          </a:p>
        </p:txBody>
      </p:sp>
      <p:pic>
        <p:nvPicPr>
          <p:cNvPr id="4" name="object 26">
            <a:extLst>
              <a:ext uri="{FF2B5EF4-FFF2-40B4-BE49-F238E27FC236}">
                <a16:creationId xmlns:a16="http://schemas.microsoft.com/office/drawing/2014/main" id="{B70E680B-74E2-6FFC-C62D-D3B49B66514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15" y="146340"/>
            <a:ext cx="1433851" cy="548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54F451-6A42-BD6E-4968-0CABE011C589}"/>
              </a:ext>
            </a:extLst>
          </p:cNvPr>
          <p:cNvSpPr txBox="1"/>
          <p:nvPr/>
        </p:nvSpPr>
        <p:spPr>
          <a:xfrm>
            <a:off x="3657600" y="3864267"/>
            <a:ext cx="7315200" cy="465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779465-559D-E09E-C7BB-422BCC51E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289" y="1154300"/>
            <a:ext cx="11110592" cy="588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64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DDE44-5B8D-580B-EAD7-DCA6B5086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1BFDA-AFB1-3A19-3304-ECBAB999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298" y="121665"/>
            <a:ext cx="9220581" cy="615553"/>
          </a:xfrm>
        </p:spPr>
        <p:txBody>
          <a:bodyPr/>
          <a:lstStyle/>
          <a:p>
            <a:pPr algn="ctr"/>
            <a:r>
              <a:rPr lang="en-IN" sz="4000" b="1" dirty="0"/>
              <a:t>Prototype</a:t>
            </a:r>
            <a:endParaRPr lang="en-IN" sz="4000" dirty="0"/>
          </a:p>
        </p:txBody>
      </p:sp>
      <p:pic>
        <p:nvPicPr>
          <p:cNvPr id="4" name="object 26">
            <a:extLst>
              <a:ext uri="{FF2B5EF4-FFF2-40B4-BE49-F238E27FC236}">
                <a16:creationId xmlns:a16="http://schemas.microsoft.com/office/drawing/2014/main" id="{2A9D75C4-407A-2E98-A85A-BBAB6A701FA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15" y="146340"/>
            <a:ext cx="1433851" cy="548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970FFA-9252-6FA7-0513-162427E7DD6F}"/>
              </a:ext>
            </a:extLst>
          </p:cNvPr>
          <p:cNvSpPr txBox="1"/>
          <p:nvPr/>
        </p:nvSpPr>
        <p:spPr>
          <a:xfrm>
            <a:off x="3657600" y="3864267"/>
            <a:ext cx="7315200" cy="465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43F5E-D9ED-7E31-E313-4F03C3925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298" y="1327274"/>
            <a:ext cx="9868314" cy="5231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CC2BF0-3C41-984D-1924-A192FB2D2148}"/>
              </a:ext>
            </a:extLst>
          </p:cNvPr>
          <p:cNvSpPr txBox="1"/>
          <p:nvPr/>
        </p:nvSpPr>
        <p:spPr>
          <a:xfrm>
            <a:off x="480646" y="919319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Working features  video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2648A-4D2E-EAD5-5CF1-E11D708BADA8}"/>
              </a:ext>
            </a:extLst>
          </p:cNvPr>
          <p:cNvSpPr txBox="1"/>
          <p:nvPr/>
        </p:nvSpPr>
        <p:spPr>
          <a:xfrm>
            <a:off x="381000" y="7010400"/>
            <a:ext cx="1386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LINK:</a:t>
            </a:r>
            <a:br>
              <a:rPr lang="en-IN" dirty="0"/>
            </a:br>
            <a:r>
              <a:rPr lang="en-IN" dirty="0"/>
              <a:t>https://drive.google.com/file/d/16Ad1lGwIH42pDH1Y6s1ycDH8BzEPEF2q/view?usp=sharing </a:t>
            </a:r>
          </a:p>
        </p:txBody>
      </p:sp>
    </p:spTree>
    <p:extLst>
      <p:ext uri="{BB962C8B-B14F-4D97-AF65-F5344CB8AC3E}">
        <p14:creationId xmlns:p14="http://schemas.microsoft.com/office/powerpoint/2010/main" val="4258462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9ABBB-463F-9660-F1D0-806E63CCA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91EC5-55B3-6A8C-37E5-07E09964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298" y="121665"/>
            <a:ext cx="9220581" cy="615553"/>
          </a:xfrm>
        </p:spPr>
        <p:txBody>
          <a:bodyPr/>
          <a:lstStyle/>
          <a:p>
            <a:pPr algn="ctr"/>
            <a:r>
              <a:rPr lang="en-IN" sz="4000" b="1" dirty="0"/>
              <a:t>Prototype</a:t>
            </a:r>
            <a:endParaRPr lang="en-IN" sz="4000" dirty="0"/>
          </a:p>
        </p:txBody>
      </p:sp>
      <p:pic>
        <p:nvPicPr>
          <p:cNvPr id="4" name="object 26">
            <a:extLst>
              <a:ext uri="{FF2B5EF4-FFF2-40B4-BE49-F238E27FC236}">
                <a16:creationId xmlns:a16="http://schemas.microsoft.com/office/drawing/2014/main" id="{1A206D0C-192A-569B-5220-C0D54409520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15" y="146340"/>
            <a:ext cx="1433851" cy="548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5CE8DB-E06B-CC39-4DF7-4F60C89AD681}"/>
              </a:ext>
            </a:extLst>
          </p:cNvPr>
          <p:cNvSpPr txBox="1"/>
          <p:nvPr/>
        </p:nvSpPr>
        <p:spPr>
          <a:xfrm>
            <a:off x="3657600" y="3864267"/>
            <a:ext cx="7315200" cy="465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5EABA-B152-21A5-13DB-EE9BCE4A3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1435785"/>
            <a:ext cx="10806269" cy="4972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C050A1-8FA7-4576-CB65-79B0D73F2D62}"/>
              </a:ext>
            </a:extLst>
          </p:cNvPr>
          <p:cNvSpPr txBox="1"/>
          <p:nvPr/>
        </p:nvSpPr>
        <p:spPr>
          <a:xfrm>
            <a:off x="914400" y="1024303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Demonstration video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C9BEE-D309-C644-EB4B-8C7B60CC54EC}"/>
              </a:ext>
            </a:extLst>
          </p:cNvPr>
          <p:cNvSpPr txBox="1"/>
          <p:nvPr/>
        </p:nvSpPr>
        <p:spPr>
          <a:xfrm>
            <a:off x="457200" y="6934200"/>
            <a:ext cx="1333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LINK:</a:t>
            </a:r>
            <a:br>
              <a:rPr lang="en-IN" dirty="0"/>
            </a:br>
            <a:r>
              <a:rPr lang="en-IN" dirty="0"/>
              <a:t>https://drive.google.com/file/d/1oahr23VaH1ktzGe77dklZe2Q2VhNCi7k/view?usp=drive_link</a:t>
            </a:r>
          </a:p>
        </p:txBody>
      </p:sp>
    </p:spTree>
    <p:extLst>
      <p:ext uri="{BB962C8B-B14F-4D97-AF65-F5344CB8AC3E}">
        <p14:creationId xmlns:p14="http://schemas.microsoft.com/office/powerpoint/2010/main" val="10906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6">
            <a:extLst>
              <a:ext uri="{FF2B5EF4-FFF2-40B4-BE49-F238E27FC236}">
                <a16:creationId xmlns:a16="http://schemas.microsoft.com/office/drawing/2014/main" id="{8099799E-6890-2C91-8236-B2DD796BEC4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15" y="146340"/>
            <a:ext cx="1433851" cy="548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C78C14-74D9-290D-9771-DD26CE6C3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3" b="17625"/>
          <a:stretch/>
        </p:blipFill>
        <p:spPr>
          <a:xfrm>
            <a:off x="2631248" y="706791"/>
            <a:ext cx="9408352" cy="71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96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0836-165A-1CF2-65F7-FBF44523D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6">
            <a:extLst>
              <a:ext uri="{FF2B5EF4-FFF2-40B4-BE49-F238E27FC236}">
                <a16:creationId xmlns:a16="http://schemas.microsoft.com/office/drawing/2014/main" id="{8220EB82-EB9C-F7A1-DB14-4713F931D41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15" y="146340"/>
            <a:ext cx="1433851" cy="5487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AD873C-8CC4-372C-A559-9888A64F551F}"/>
              </a:ext>
            </a:extLst>
          </p:cNvPr>
          <p:cNvSpPr txBox="1"/>
          <p:nvPr/>
        </p:nvSpPr>
        <p:spPr>
          <a:xfrm>
            <a:off x="5943600" y="773723"/>
            <a:ext cx="4876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dirty="0"/>
              <a:t> </a:t>
            </a:r>
            <a:r>
              <a:rPr lang="en-IN" sz="3500" b="1" dirty="0"/>
              <a:t>Team &amp; Roles</a:t>
            </a:r>
            <a:endParaRPr lang="en-IN" sz="3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ADCC8-3BB9-1E8E-446E-6BF6CEE28397}"/>
              </a:ext>
            </a:extLst>
          </p:cNvPr>
          <p:cNvSpPr txBox="1"/>
          <p:nvPr/>
        </p:nvSpPr>
        <p:spPr>
          <a:xfrm>
            <a:off x="533400" y="1828800"/>
            <a:ext cx="12573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Name:</a:t>
            </a:r>
            <a:r>
              <a:rPr lang="en-IN" dirty="0"/>
              <a:t> Abisek Sasikumar</a:t>
            </a:r>
          </a:p>
          <a:p>
            <a:br>
              <a:rPr lang="en-IN" dirty="0"/>
            </a:br>
            <a:r>
              <a:rPr lang="en-IN" b="1" dirty="0"/>
              <a:t>Role:</a:t>
            </a:r>
            <a:r>
              <a:rPr lang="en-IN" dirty="0"/>
              <a:t> Solo Developer &amp; Researcher</a:t>
            </a:r>
          </a:p>
          <a:p>
            <a:br>
              <a:rPr lang="en-IN" dirty="0"/>
            </a:br>
            <a:r>
              <a:rPr lang="en-IN" b="1" dirty="0"/>
              <a:t>Skills &amp; Expertise: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Embedded Systems (ESP32, Raspberry Pi)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Biomedical Sensor Integration (ECG, PPG, MQ sensors)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Signal Processing (ECG filtering, PTT estimation)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Machine Learning &amp; Deep Learning (TensorFlow Lite, 1D-CNN, LSTM)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Cloud &amp; IoT Integration (</a:t>
            </a:r>
            <a:r>
              <a:rPr lang="en-IN" dirty="0" err="1"/>
              <a:t>ThingSpeak</a:t>
            </a:r>
            <a:r>
              <a:rPr lang="en-IN" dirty="0"/>
              <a:t>, Telegram API)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Data Visualization (Python, </a:t>
            </a:r>
            <a:r>
              <a:rPr lang="en-IN" dirty="0" err="1"/>
              <a:t>PyQtGraph</a:t>
            </a:r>
            <a:r>
              <a:rPr lang="en-IN" dirty="0"/>
              <a:t>, Matplotlib)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b="1" dirty="0"/>
              <a:t>Why I Can Complete This Project:</a:t>
            </a:r>
            <a:br>
              <a:rPr lang="en-IN" dirty="0"/>
            </a:br>
            <a:r>
              <a:rPr lang="en-IN" dirty="0"/>
              <a:t>With a background in </a:t>
            </a:r>
            <a:r>
              <a:rPr lang="en-IN" b="1" dirty="0"/>
              <a:t>Electronics, Sensors, and AI-based Health Monitoring</a:t>
            </a:r>
            <a:r>
              <a:rPr lang="en-IN" dirty="0"/>
              <a:t>, I have hands-on experience building and testing multi-sensor biomedical systems and implementing real-time AI inference on embedded platforms. The complete prototype is already functional and ready for further optimization.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5418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AD1B1-74F1-A757-7EB8-D10EC2202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6">
            <a:extLst>
              <a:ext uri="{FF2B5EF4-FFF2-40B4-BE49-F238E27FC236}">
                <a16:creationId xmlns:a16="http://schemas.microsoft.com/office/drawing/2014/main" id="{B7E995AB-1E24-279C-5477-5BC1E3DDCF2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15" y="146340"/>
            <a:ext cx="1433851" cy="5487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07E73-087D-B5D4-169E-EF3B55609F2A}"/>
              </a:ext>
            </a:extLst>
          </p:cNvPr>
          <p:cNvSpPr txBox="1"/>
          <p:nvPr/>
        </p:nvSpPr>
        <p:spPr>
          <a:xfrm>
            <a:off x="5943600" y="773723"/>
            <a:ext cx="4876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dirty="0"/>
              <a:t> </a:t>
            </a:r>
            <a:r>
              <a:rPr lang="en-IN" sz="3500" b="1" dirty="0"/>
              <a:t>ASK</a:t>
            </a:r>
            <a:endParaRPr lang="en-IN" sz="3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0CD9F-929D-1EDF-358A-D25083C4E055}"/>
              </a:ext>
            </a:extLst>
          </p:cNvPr>
          <p:cNvSpPr txBox="1"/>
          <p:nvPr/>
        </p:nvSpPr>
        <p:spPr>
          <a:xfrm>
            <a:off x="2438400" y="2590800"/>
            <a:ext cx="12573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Mentorship:</a:t>
            </a:r>
            <a:r>
              <a:rPr lang="en-US" dirty="0"/>
              <a:t> AI model validation and medical data calibration support.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Partnerships:</a:t>
            </a:r>
            <a:r>
              <a:rPr lang="en-US" dirty="0"/>
              <a:t> Collaboration with biomedical research labs or hospitals</a:t>
            </a:r>
          </a:p>
          <a:p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Funding:</a:t>
            </a:r>
            <a:r>
              <a:rPr lang="en-US" dirty="0"/>
              <a:t> For hardware optimization and wearable-scale production.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4843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6649" rIns="0" bIns="0" rtlCol="0">
            <a:spAutoFit/>
          </a:bodyPr>
          <a:lstStyle/>
          <a:p>
            <a:pPr marL="2182495">
              <a:lnSpc>
                <a:spcPct val="100000"/>
              </a:lnSpc>
              <a:spcBef>
                <a:spcPts val="95"/>
              </a:spcBef>
            </a:pPr>
            <a:r>
              <a:rPr dirty="0"/>
              <a:t>RESEARCH</a:t>
            </a:r>
            <a:r>
              <a:rPr spc="-80" dirty="0"/>
              <a:t> </a:t>
            </a:r>
            <a:r>
              <a:rPr dirty="0"/>
              <a:t>&amp;</a:t>
            </a:r>
            <a:r>
              <a:rPr spc="-110" dirty="0"/>
              <a:t> </a:t>
            </a:r>
            <a:r>
              <a:rPr spc="-10" dirty="0"/>
              <a:t>DEVELOPMENT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0512" y="1112011"/>
            <a:ext cx="10074910" cy="4283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298450" algn="l"/>
              </a:tabLst>
            </a:pPr>
            <a:r>
              <a:rPr sz="1800" b="1" dirty="0">
                <a:latin typeface="Times New Roman"/>
                <a:cs typeface="Times New Roman"/>
              </a:rPr>
              <a:t>Key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References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&amp;</a:t>
            </a:r>
            <a:r>
              <a:rPr sz="1800" b="1" spc="-10" dirty="0">
                <a:latin typeface="Times New Roman"/>
                <a:cs typeface="Times New Roman"/>
              </a:rPr>
              <a:t> Resources:</a:t>
            </a:r>
            <a:endParaRPr sz="1800">
              <a:latin typeface="Times New Roman"/>
              <a:cs typeface="Times New Roman"/>
            </a:endParaRPr>
          </a:p>
          <a:p>
            <a:pPr marL="163830" indent="-155575">
              <a:lnSpc>
                <a:spcPct val="100000"/>
              </a:lnSpc>
              <a:spcBef>
                <a:spcPts val="1870"/>
              </a:spcBef>
              <a:buSzPct val="93750"/>
              <a:buFont typeface="Times New Roman"/>
              <a:buAutoNum type="arabicPeriod"/>
              <a:tabLst>
                <a:tab pos="163830" algn="l"/>
              </a:tabLst>
            </a:pPr>
            <a:r>
              <a:rPr sz="1600" i="1" dirty="0">
                <a:solidFill>
                  <a:srgbClr val="272424"/>
                </a:solidFill>
                <a:latin typeface="Times New Roman"/>
                <a:cs typeface="Times New Roman"/>
              </a:rPr>
              <a:t>ECG</a:t>
            </a:r>
            <a:r>
              <a:rPr sz="1600" i="1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i="1" dirty="0">
                <a:solidFill>
                  <a:srgbClr val="272424"/>
                </a:solidFill>
                <a:latin typeface="Times New Roman"/>
                <a:cs typeface="Times New Roman"/>
              </a:rPr>
              <a:t>&amp;</a:t>
            </a:r>
            <a:r>
              <a:rPr sz="1600" i="1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i="1" dirty="0">
                <a:solidFill>
                  <a:srgbClr val="272424"/>
                </a:solidFill>
                <a:latin typeface="Times New Roman"/>
                <a:cs typeface="Times New Roman"/>
              </a:rPr>
              <a:t>PQRST</a:t>
            </a:r>
            <a:r>
              <a:rPr sz="1600" i="1" spc="-8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i="1" dirty="0">
                <a:solidFill>
                  <a:srgbClr val="272424"/>
                </a:solidFill>
                <a:latin typeface="Times New Roman"/>
                <a:cs typeface="Times New Roman"/>
              </a:rPr>
              <a:t>Analysis</a:t>
            </a:r>
            <a:r>
              <a:rPr sz="1600" b="1" dirty="0">
                <a:solidFill>
                  <a:srgbClr val="272424"/>
                </a:solidFill>
                <a:latin typeface="Times New Roman"/>
                <a:cs typeface="Times New Roman"/>
              </a:rPr>
              <a:t>:</a:t>
            </a:r>
            <a:r>
              <a:rPr sz="1600" b="1" spc="3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u="sng" spc="-55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2"/>
              </a:rPr>
              <a:t>MIT-</a:t>
            </a:r>
            <a:r>
              <a:rPr sz="1600" u="sng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2"/>
              </a:rPr>
              <a:t>BIH</a:t>
            </a:r>
            <a:r>
              <a:rPr sz="1600" u="sng" spc="-95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1600" u="sng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2"/>
              </a:rPr>
              <a:t>Arrhythmia</a:t>
            </a:r>
            <a:r>
              <a:rPr sz="1600" u="sng" spc="10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1600" u="sng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2"/>
              </a:rPr>
              <a:t>Database</a:t>
            </a:r>
            <a:r>
              <a:rPr sz="1600" u="sng" spc="-20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1600" u="sng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2"/>
              </a:rPr>
              <a:t>(ECG</a:t>
            </a:r>
            <a:r>
              <a:rPr sz="1600" u="sng" spc="-30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1600" u="sng" spc="-10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2"/>
              </a:rPr>
              <a:t>datasets)</a:t>
            </a:r>
            <a:endParaRPr sz="1600">
              <a:latin typeface="Times New Roman"/>
              <a:cs typeface="Times New Roman"/>
            </a:endParaRPr>
          </a:p>
          <a:p>
            <a:pPr marL="164465" indent="-155575">
              <a:lnSpc>
                <a:spcPct val="100000"/>
              </a:lnSpc>
              <a:spcBef>
                <a:spcPts val="1470"/>
              </a:spcBef>
              <a:buSzPct val="93750"/>
              <a:buFont typeface="Times New Roman"/>
              <a:buAutoNum type="arabicPeriod"/>
              <a:tabLst>
                <a:tab pos="164465" algn="l"/>
              </a:tabLst>
            </a:pPr>
            <a:r>
              <a:rPr sz="1600" i="1" spc="-10" dirty="0">
                <a:solidFill>
                  <a:srgbClr val="272424"/>
                </a:solidFill>
                <a:latin typeface="Times New Roman"/>
                <a:cs typeface="Times New Roman"/>
              </a:rPr>
              <a:t>Cuff-</a:t>
            </a:r>
            <a:r>
              <a:rPr sz="1600" i="1" dirty="0">
                <a:solidFill>
                  <a:srgbClr val="272424"/>
                </a:solidFill>
                <a:latin typeface="Times New Roman"/>
                <a:cs typeface="Times New Roman"/>
              </a:rPr>
              <a:t>less</a:t>
            </a:r>
            <a:r>
              <a:rPr sz="1600" i="1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i="1" dirty="0">
                <a:solidFill>
                  <a:srgbClr val="272424"/>
                </a:solidFill>
                <a:latin typeface="Times New Roman"/>
                <a:cs typeface="Times New Roman"/>
              </a:rPr>
              <a:t>Blood</a:t>
            </a:r>
            <a:r>
              <a:rPr sz="1600" i="1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i="1" spc="-20" dirty="0">
                <a:solidFill>
                  <a:srgbClr val="272424"/>
                </a:solidFill>
                <a:latin typeface="Times New Roman"/>
                <a:cs typeface="Times New Roman"/>
              </a:rPr>
              <a:t>Pressure</a:t>
            </a:r>
            <a:r>
              <a:rPr sz="1600" i="1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i="1" dirty="0">
                <a:solidFill>
                  <a:srgbClr val="272424"/>
                </a:solidFill>
                <a:latin typeface="Times New Roman"/>
                <a:cs typeface="Times New Roman"/>
              </a:rPr>
              <a:t>(PTT):</a:t>
            </a:r>
            <a:r>
              <a:rPr sz="1600" i="1" spc="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u="sng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3"/>
              </a:rPr>
              <a:t>Blood</a:t>
            </a:r>
            <a:r>
              <a:rPr sz="1600" u="sng" spc="-55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sz="1600" u="sng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3"/>
              </a:rPr>
              <a:t>Pressure</a:t>
            </a:r>
            <a:r>
              <a:rPr sz="1600" u="sng" spc="-15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sz="1600" u="sng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3"/>
              </a:rPr>
              <a:t>Estimation</a:t>
            </a:r>
            <a:r>
              <a:rPr sz="1600" u="sng" spc="5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sz="1600" u="sng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3"/>
              </a:rPr>
              <a:t>Based</a:t>
            </a:r>
            <a:r>
              <a:rPr sz="1600" u="sng" spc="-30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sz="1600" u="sng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3"/>
              </a:rPr>
              <a:t>on</a:t>
            </a:r>
            <a:r>
              <a:rPr sz="1600" u="sng" spc="-55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sz="1600" u="sng" spc="-10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3"/>
              </a:rPr>
              <a:t>Photoplethysmography</a:t>
            </a:r>
            <a:r>
              <a:rPr sz="1600" u="sng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3"/>
              </a:rPr>
              <a:t> for</a:t>
            </a:r>
            <a:r>
              <a:rPr sz="1600" u="sng" spc="-40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sz="1600" u="sng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3"/>
              </a:rPr>
              <a:t>Personalized</a:t>
            </a:r>
            <a:r>
              <a:rPr sz="1600" u="sng" spc="-25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sz="1600" u="sng" spc="-10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3"/>
              </a:rPr>
              <a:t>Healthcare</a:t>
            </a:r>
            <a:endParaRPr sz="1600">
              <a:latin typeface="Times New Roman"/>
              <a:cs typeface="Times New Roman"/>
            </a:endParaRPr>
          </a:p>
          <a:p>
            <a:pPr marL="164465" indent="-155575">
              <a:lnSpc>
                <a:spcPct val="100000"/>
              </a:lnSpc>
              <a:spcBef>
                <a:spcPts val="1475"/>
              </a:spcBef>
              <a:buSzPct val="93750"/>
              <a:buFont typeface="Times New Roman"/>
              <a:buAutoNum type="arabicPeriod"/>
              <a:tabLst>
                <a:tab pos="164465" algn="l"/>
              </a:tabLst>
            </a:pPr>
            <a:r>
              <a:rPr sz="1600" i="1" dirty="0">
                <a:solidFill>
                  <a:srgbClr val="272424"/>
                </a:solidFill>
                <a:latin typeface="Times New Roman"/>
                <a:cs typeface="Times New Roman"/>
              </a:rPr>
              <a:t>Respiration</a:t>
            </a:r>
            <a:r>
              <a:rPr sz="1600" i="1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i="1" dirty="0">
                <a:solidFill>
                  <a:srgbClr val="272424"/>
                </a:solidFill>
                <a:latin typeface="Times New Roman"/>
                <a:cs typeface="Times New Roman"/>
              </a:rPr>
              <a:t>Monitoring</a:t>
            </a:r>
            <a:r>
              <a:rPr sz="1600" i="1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i="1" dirty="0">
                <a:solidFill>
                  <a:srgbClr val="272424"/>
                </a:solidFill>
                <a:latin typeface="Times New Roman"/>
                <a:cs typeface="Times New Roman"/>
              </a:rPr>
              <a:t>(PPG</a:t>
            </a:r>
            <a:r>
              <a:rPr sz="1600" i="1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i="1" dirty="0">
                <a:solidFill>
                  <a:srgbClr val="272424"/>
                </a:solidFill>
                <a:latin typeface="Times New Roman"/>
                <a:cs typeface="Times New Roman"/>
              </a:rPr>
              <a:t>+</a:t>
            </a:r>
            <a:r>
              <a:rPr sz="1600" i="1" spc="-7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i="1" spc="-10" dirty="0">
                <a:solidFill>
                  <a:srgbClr val="272424"/>
                </a:solidFill>
                <a:latin typeface="Times New Roman"/>
                <a:cs typeface="Times New Roman"/>
              </a:rPr>
              <a:t>Accelerometer):</a:t>
            </a:r>
            <a:endParaRPr sz="1600">
              <a:latin typeface="Times New Roman"/>
              <a:cs typeface="Times New Roman"/>
            </a:endParaRPr>
          </a:p>
          <a:p>
            <a:pPr marL="354965" lvl="1" indent="-342265">
              <a:lnSpc>
                <a:spcPct val="100000"/>
              </a:lnSpc>
              <a:spcBef>
                <a:spcPts val="1470"/>
              </a:spcBef>
              <a:buChar char="•"/>
              <a:tabLst>
                <a:tab pos="354965" algn="l"/>
              </a:tabLst>
            </a:pPr>
            <a:r>
              <a:rPr sz="1600" u="sng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4"/>
              </a:rPr>
              <a:t>"Respiratory</a:t>
            </a:r>
            <a:r>
              <a:rPr sz="1600" u="sng" spc="-20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1600" u="sng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4"/>
              </a:rPr>
              <a:t>Rate</a:t>
            </a:r>
            <a:r>
              <a:rPr sz="1600" u="sng" spc="-20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1600" u="sng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4"/>
              </a:rPr>
              <a:t>Monitoring</a:t>
            </a:r>
            <a:r>
              <a:rPr sz="1600" u="sng" spc="-25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1600" u="sng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4"/>
              </a:rPr>
              <a:t>Using</a:t>
            </a:r>
            <a:r>
              <a:rPr sz="1600" u="sng" spc="-35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1600" u="sng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4"/>
              </a:rPr>
              <a:t>PPG</a:t>
            </a:r>
            <a:r>
              <a:rPr sz="1600" u="sng" spc="-45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1600" u="sng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4"/>
              </a:rPr>
              <a:t>Signals</a:t>
            </a:r>
            <a:r>
              <a:rPr sz="1600" u="sng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</a:rPr>
              <a:t>"</a:t>
            </a:r>
            <a:r>
              <a:rPr sz="1600" u="sng" spc="-5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u="sng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4"/>
              </a:rPr>
              <a:t>–</a:t>
            </a:r>
            <a:r>
              <a:rPr sz="1600" spc="-40" dirty="0">
                <a:solidFill>
                  <a:srgbClr val="4850BB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Journal</a:t>
            </a:r>
            <a:r>
              <a:rPr sz="16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of</a:t>
            </a:r>
            <a:r>
              <a:rPr sz="16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Clinical</a:t>
            </a:r>
            <a:r>
              <a:rPr sz="16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Monitoring</a:t>
            </a:r>
            <a:r>
              <a:rPr sz="16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&amp;</a:t>
            </a:r>
            <a:r>
              <a:rPr sz="16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Computing</a:t>
            </a:r>
            <a:endParaRPr sz="1600">
              <a:latin typeface="Times New Roman"/>
              <a:cs typeface="Times New Roman"/>
            </a:endParaRPr>
          </a:p>
          <a:p>
            <a:pPr marL="354965" lvl="1" indent="-342265">
              <a:lnSpc>
                <a:spcPct val="100000"/>
              </a:lnSpc>
              <a:spcBef>
                <a:spcPts val="505"/>
              </a:spcBef>
              <a:buChar char="•"/>
              <a:tabLst>
                <a:tab pos="354965" algn="l"/>
              </a:tabLst>
            </a:pPr>
            <a:r>
              <a:rPr sz="1600" u="sng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5"/>
              </a:rPr>
              <a:t>ADXL345</a:t>
            </a:r>
            <a:r>
              <a:rPr sz="1600" u="sng" spc="-65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sz="1600" u="sng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5"/>
              </a:rPr>
              <a:t>datasheet</a:t>
            </a:r>
            <a:r>
              <a:rPr sz="1600" u="sng" spc="-40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sz="1600" u="sng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5"/>
              </a:rPr>
              <a:t>&amp;</a:t>
            </a:r>
            <a:r>
              <a:rPr sz="1600" u="sng" spc="-40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sz="1600" u="sng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5"/>
              </a:rPr>
              <a:t>biomedical</a:t>
            </a:r>
            <a:r>
              <a:rPr sz="1600" u="sng" spc="-10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sz="1600" u="sng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5"/>
              </a:rPr>
              <a:t>motion</a:t>
            </a:r>
            <a:r>
              <a:rPr sz="1600" u="sng" spc="-20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sz="1600" u="sng" spc="-10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5"/>
              </a:rPr>
              <a:t>studies</a:t>
            </a:r>
            <a:endParaRPr sz="1600">
              <a:latin typeface="Times New Roman"/>
              <a:cs typeface="Times New Roman"/>
            </a:endParaRPr>
          </a:p>
          <a:p>
            <a:pPr marL="164465" indent="-155575">
              <a:lnSpc>
                <a:spcPct val="100000"/>
              </a:lnSpc>
              <a:spcBef>
                <a:spcPts val="1470"/>
              </a:spcBef>
              <a:buSzPct val="93750"/>
              <a:buFont typeface="Times New Roman"/>
              <a:buAutoNum type="arabicPeriod" startAt="4"/>
              <a:tabLst>
                <a:tab pos="164465" algn="l"/>
              </a:tabLst>
            </a:pPr>
            <a:r>
              <a:rPr sz="1600" i="1" spc="-10" dirty="0">
                <a:solidFill>
                  <a:srgbClr val="272424"/>
                </a:solidFill>
                <a:latin typeface="Times New Roman"/>
                <a:cs typeface="Times New Roman"/>
              </a:rPr>
              <a:t>Environmental</a:t>
            </a:r>
            <a:r>
              <a:rPr sz="1600" i="1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i="1" dirty="0">
                <a:solidFill>
                  <a:srgbClr val="272424"/>
                </a:solidFill>
                <a:latin typeface="Times New Roman"/>
                <a:cs typeface="Times New Roman"/>
              </a:rPr>
              <a:t>&amp;</a:t>
            </a:r>
            <a:r>
              <a:rPr sz="1600" i="1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i="1" spc="-10" dirty="0">
                <a:solidFill>
                  <a:srgbClr val="272424"/>
                </a:solidFill>
                <a:latin typeface="Times New Roman"/>
                <a:cs typeface="Times New Roman"/>
              </a:rPr>
              <a:t>Multi-</a:t>
            </a:r>
            <a:r>
              <a:rPr sz="1600" i="1" dirty="0">
                <a:solidFill>
                  <a:srgbClr val="272424"/>
                </a:solidFill>
                <a:latin typeface="Times New Roman"/>
                <a:cs typeface="Times New Roman"/>
              </a:rPr>
              <a:t>Sensor</a:t>
            </a:r>
            <a:r>
              <a:rPr sz="1600" i="1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i="1" spc="-10" dirty="0">
                <a:solidFill>
                  <a:srgbClr val="272424"/>
                </a:solidFill>
                <a:latin typeface="Times New Roman"/>
                <a:cs typeface="Times New Roman"/>
              </a:rPr>
              <a:t>Fusion</a:t>
            </a:r>
            <a:r>
              <a:rPr sz="1600" b="1" spc="-10" dirty="0">
                <a:solidFill>
                  <a:srgbClr val="272424"/>
                </a:solidFill>
                <a:latin typeface="Times New Roman"/>
                <a:cs typeface="Times New Roman"/>
              </a:rPr>
              <a:t>:</a:t>
            </a:r>
            <a:endParaRPr sz="1600">
              <a:latin typeface="Times New Roman"/>
              <a:cs typeface="Times New Roman"/>
            </a:endParaRPr>
          </a:p>
          <a:p>
            <a:pPr marL="354965" lvl="1" indent="-342265">
              <a:lnSpc>
                <a:spcPct val="100000"/>
              </a:lnSpc>
              <a:spcBef>
                <a:spcPts val="1470"/>
              </a:spcBef>
              <a:buChar char="•"/>
              <a:tabLst>
                <a:tab pos="354965" algn="l"/>
              </a:tabLst>
            </a:pPr>
            <a:r>
              <a:rPr sz="1600" u="sng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6"/>
              </a:rPr>
              <a:t>Bosch</a:t>
            </a:r>
            <a:r>
              <a:rPr sz="1600" u="sng" spc="-55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6"/>
              </a:rPr>
              <a:t> </a:t>
            </a:r>
            <a:r>
              <a:rPr sz="1600" u="sng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6"/>
              </a:rPr>
              <a:t>BMP280</a:t>
            </a:r>
            <a:r>
              <a:rPr sz="1600" u="sng" spc="-70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6"/>
              </a:rPr>
              <a:t> </a:t>
            </a:r>
            <a:r>
              <a:rPr sz="1600" u="sng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6"/>
              </a:rPr>
              <a:t>Environmental</a:t>
            </a:r>
            <a:r>
              <a:rPr sz="1600" u="sng" spc="-15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6"/>
              </a:rPr>
              <a:t> </a:t>
            </a:r>
            <a:r>
              <a:rPr sz="1600" u="sng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6"/>
              </a:rPr>
              <a:t>Sensor</a:t>
            </a:r>
            <a:r>
              <a:rPr sz="1600" u="sng" spc="-80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6"/>
              </a:rPr>
              <a:t> </a:t>
            </a:r>
            <a:r>
              <a:rPr sz="1600" u="sng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6"/>
              </a:rPr>
              <a:t>White</a:t>
            </a:r>
            <a:r>
              <a:rPr sz="1600" u="sng" spc="-45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6"/>
              </a:rPr>
              <a:t> </a:t>
            </a:r>
            <a:r>
              <a:rPr sz="1600" u="sng" spc="-10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6"/>
              </a:rPr>
              <a:t>Paper</a:t>
            </a:r>
            <a:endParaRPr sz="1600">
              <a:latin typeface="Times New Roman"/>
              <a:cs typeface="Times New Roman"/>
            </a:endParaRPr>
          </a:p>
          <a:p>
            <a:pPr marL="354965" lvl="1" indent="-342265">
              <a:lnSpc>
                <a:spcPct val="100000"/>
              </a:lnSpc>
              <a:spcBef>
                <a:spcPts val="509"/>
              </a:spcBef>
              <a:buChar char="•"/>
              <a:tabLst>
                <a:tab pos="354965" algn="l"/>
              </a:tabLst>
            </a:pPr>
            <a:r>
              <a:rPr sz="1600" spc="-25" dirty="0">
                <a:solidFill>
                  <a:srgbClr val="272424"/>
                </a:solidFill>
                <a:latin typeface="Times New Roman"/>
                <a:cs typeface="Times New Roman"/>
              </a:rPr>
              <a:t>•MQ-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135</a:t>
            </a:r>
            <a:r>
              <a:rPr sz="16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Gas</a:t>
            </a:r>
            <a:r>
              <a:rPr sz="16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Sensor</a:t>
            </a:r>
            <a:r>
              <a:rPr sz="16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for</a:t>
            </a:r>
            <a:r>
              <a:rPr sz="1600" spc="-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Air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Quality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 Studies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20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i="1" dirty="0">
                <a:solidFill>
                  <a:srgbClr val="272424"/>
                </a:solidFill>
                <a:latin typeface="Times New Roman"/>
                <a:cs typeface="Times New Roman"/>
              </a:rPr>
              <a:t>Explore</a:t>
            </a:r>
            <a:r>
              <a:rPr sz="2000" b="1" i="1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272424"/>
                </a:solidFill>
                <a:latin typeface="Times New Roman"/>
                <a:cs typeface="Times New Roman"/>
              </a:rPr>
              <a:t>our</a:t>
            </a:r>
            <a:r>
              <a:rPr sz="2000" b="1" i="1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272424"/>
                </a:solidFill>
                <a:latin typeface="Times New Roman"/>
                <a:cs typeface="Times New Roman"/>
              </a:rPr>
              <a:t>progress</a:t>
            </a:r>
            <a:r>
              <a:rPr sz="2000" b="1" i="1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2000" b="1" i="1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b="1" i="1" spc="-10" dirty="0">
                <a:solidFill>
                  <a:srgbClr val="272424"/>
                </a:solidFill>
                <a:latin typeface="Times New Roman"/>
                <a:cs typeface="Times New Roman"/>
              </a:rPr>
              <a:t>code: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36157" y="5279123"/>
            <a:ext cx="1957959" cy="19847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310121" y="7405827"/>
            <a:ext cx="2010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sng" spc="-45" dirty="0">
                <a:solidFill>
                  <a:srgbClr val="4850BB"/>
                </a:solidFill>
                <a:uFill>
                  <a:solidFill>
                    <a:srgbClr val="4850BB"/>
                  </a:solidFill>
                </a:uFill>
                <a:latin typeface="Times New Roman"/>
                <a:cs typeface="Times New Roman"/>
                <a:hlinkClick r:id="rId8"/>
              </a:rPr>
              <a:t>HEARTWARE</a:t>
            </a:r>
            <a:endParaRPr sz="2400" dirty="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715" y="146340"/>
            <a:ext cx="1433851" cy="5487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-1"/>
            <a:ext cx="5486400" cy="82295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1304" y="1080592"/>
            <a:ext cx="5328920" cy="2921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150" dirty="0"/>
              <a:t>The</a:t>
            </a:r>
            <a:r>
              <a:rPr sz="6150" spc="-25" dirty="0"/>
              <a:t> </a:t>
            </a:r>
            <a:r>
              <a:rPr sz="6150" spc="-10" dirty="0"/>
              <a:t>Problem:</a:t>
            </a:r>
            <a:endParaRPr sz="6150"/>
          </a:p>
          <a:p>
            <a:pPr marL="12700" marR="5080">
              <a:lnSpc>
                <a:spcPct val="104400"/>
              </a:lnSpc>
              <a:spcBef>
                <a:spcPts val="5"/>
              </a:spcBef>
            </a:pPr>
            <a:r>
              <a:rPr sz="6150" dirty="0"/>
              <a:t>Bridging </a:t>
            </a:r>
            <a:r>
              <a:rPr sz="6150" spc="-25" dirty="0"/>
              <a:t>the </a:t>
            </a:r>
            <a:r>
              <a:rPr sz="6150" dirty="0"/>
              <a:t>Healthcare</a:t>
            </a:r>
            <a:r>
              <a:rPr sz="6150" spc="-155" dirty="0"/>
              <a:t> </a:t>
            </a:r>
            <a:r>
              <a:rPr sz="6150" spc="-25" dirty="0"/>
              <a:t>Gap</a:t>
            </a:r>
            <a:endParaRPr sz="6150"/>
          </a:p>
        </p:txBody>
      </p:sp>
      <p:grpSp>
        <p:nvGrpSpPr>
          <p:cNvPr id="6" name="object 6"/>
          <p:cNvGrpSpPr/>
          <p:nvPr/>
        </p:nvGrpSpPr>
        <p:grpSpPr>
          <a:xfrm>
            <a:off x="793788" y="4416805"/>
            <a:ext cx="7556500" cy="2052955"/>
            <a:chOff x="793788" y="4416805"/>
            <a:chExt cx="7556500" cy="2052955"/>
          </a:xfrm>
        </p:grpSpPr>
        <p:sp>
          <p:nvSpPr>
            <p:cNvPr id="7" name="object 7"/>
            <p:cNvSpPr/>
            <p:nvPr/>
          </p:nvSpPr>
          <p:spPr>
            <a:xfrm>
              <a:off x="793788" y="4416805"/>
              <a:ext cx="7556500" cy="2052955"/>
            </a:xfrm>
            <a:custGeom>
              <a:avLst/>
              <a:gdLst/>
              <a:ahLst/>
              <a:cxnLst/>
              <a:rect l="l" t="t" r="r" b="b"/>
              <a:pathLst>
                <a:path w="7556500" h="2052954">
                  <a:moveTo>
                    <a:pt x="7461084" y="0"/>
                  </a:moveTo>
                  <a:lnTo>
                    <a:pt x="95288" y="0"/>
                  </a:lnTo>
                  <a:lnTo>
                    <a:pt x="58196" y="7491"/>
                  </a:lnTo>
                  <a:lnTo>
                    <a:pt x="27908" y="27924"/>
                  </a:lnTo>
                  <a:lnTo>
                    <a:pt x="7487" y="58239"/>
                  </a:lnTo>
                  <a:lnTo>
                    <a:pt x="0" y="95377"/>
                  </a:lnTo>
                  <a:lnTo>
                    <a:pt x="0" y="1957324"/>
                  </a:lnTo>
                  <a:lnTo>
                    <a:pt x="7487" y="1994388"/>
                  </a:lnTo>
                  <a:lnTo>
                    <a:pt x="27908" y="2024665"/>
                  </a:lnTo>
                  <a:lnTo>
                    <a:pt x="58196" y="2045084"/>
                  </a:lnTo>
                  <a:lnTo>
                    <a:pt x="95288" y="2052574"/>
                  </a:lnTo>
                  <a:lnTo>
                    <a:pt x="7461084" y="2052574"/>
                  </a:lnTo>
                  <a:lnTo>
                    <a:pt x="7498222" y="2045084"/>
                  </a:lnTo>
                  <a:lnTo>
                    <a:pt x="7528537" y="2024665"/>
                  </a:lnTo>
                  <a:lnTo>
                    <a:pt x="7548970" y="1994388"/>
                  </a:lnTo>
                  <a:lnTo>
                    <a:pt x="7556461" y="1957324"/>
                  </a:lnTo>
                  <a:lnTo>
                    <a:pt x="7556461" y="95377"/>
                  </a:lnTo>
                  <a:lnTo>
                    <a:pt x="7548970" y="58239"/>
                  </a:lnTo>
                  <a:lnTo>
                    <a:pt x="7528537" y="27924"/>
                  </a:lnTo>
                  <a:lnTo>
                    <a:pt x="7498222" y="7491"/>
                  </a:lnTo>
                  <a:lnTo>
                    <a:pt x="7461084" y="0"/>
                  </a:lnTo>
                  <a:close/>
                </a:path>
              </a:pathLst>
            </a:custGeom>
            <a:solidFill>
              <a:srgbClr val="C6C8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610" y="4760988"/>
              <a:ext cx="283489" cy="22680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18285" y="4640566"/>
            <a:ext cx="6447790" cy="1132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8300"/>
              </a:lnSpc>
              <a:spcBef>
                <a:spcPts val="95"/>
              </a:spcBef>
            </a:pPr>
            <a:r>
              <a:rPr sz="1750" dirty="0">
                <a:latin typeface="Times New Roman"/>
                <a:cs typeface="Times New Roman"/>
              </a:rPr>
              <a:t>Despite</a:t>
            </a:r>
            <a:r>
              <a:rPr sz="1750" spc="-3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advancements,</a:t>
            </a:r>
            <a:r>
              <a:rPr sz="1750" spc="-2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accessible</a:t>
            </a:r>
            <a:r>
              <a:rPr sz="1750" spc="-5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and continuous</a:t>
            </a:r>
            <a:r>
              <a:rPr sz="1750" spc="-3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health</a:t>
            </a:r>
            <a:r>
              <a:rPr sz="1750" spc="-15" dirty="0">
                <a:latin typeface="Times New Roman"/>
                <a:cs typeface="Times New Roman"/>
              </a:rPr>
              <a:t> </a:t>
            </a:r>
            <a:r>
              <a:rPr sz="1750" spc="-10" dirty="0">
                <a:latin typeface="Times New Roman"/>
                <a:cs typeface="Times New Roman"/>
              </a:rPr>
              <a:t>monitoring </a:t>
            </a:r>
            <a:r>
              <a:rPr sz="1750" dirty="0">
                <a:latin typeface="Times New Roman"/>
                <a:cs typeface="Times New Roman"/>
              </a:rPr>
              <a:t>remains</a:t>
            </a:r>
            <a:r>
              <a:rPr sz="1750" spc="-2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a</a:t>
            </a:r>
            <a:r>
              <a:rPr sz="1750" spc="-1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critical</a:t>
            </a:r>
            <a:r>
              <a:rPr sz="1750" spc="-2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challenge,</a:t>
            </a:r>
            <a:r>
              <a:rPr sz="1750" spc="-4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especially</a:t>
            </a:r>
            <a:r>
              <a:rPr sz="1750" spc="-4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in</a:t>
            </a:r>
            <a:r>
              <a:rPr sz="1750" spc="-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remote</a:t>
            </a:r>
            <a:r>
              <a:rPr sz="1750" spc="-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and</a:t>
            </a:r>
            <a:r>
              <a:rPr sz="1750" spc="-1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underserved</a:t>
            </a:r>
            <a:r>
              <a:rPr sz="1750" spc="-40" dirty="0">
                <a:latin typeface="Times New Roman"/>
                <a:cs typeface="Times New Roman"/>
              </a:rPr>
              <a:t> </a:t>
            </a:r>
            <a:r>
              <a:rPr sz="1750" spc="-10" dirty="0">
                <a:latin typeface="Times New Roman"/>
                <a:cs typeface="Times New Roman"/>
              </a:rPr>
              <a:t>areas. </a:t>
            </a:r>
            <a:r>
              <a:rPr sz="1750" dirty="0">
                <a:latin typeface="Times New Roman"/>
                <a:cs typeface="Times New Roman"/>
              </a:rPr>
              <a:t>Early</a:t>
            </a:r>
            <a:r>
              <a:rPr sz="1750" spc="-1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disease</a:t>
            </a:r>
            <a:r>
              <a:rPr sz="1750" spc="-4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detection</a:t>
            </a:r>
            <a:r>
              <a:rPr sz="1750" spc="-3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can</a:t>
            </a:r>
            <a:r>
              <a:rPr sz="1750" spc="-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save</a:t>
            </a:r>
            <a:r>
              <a:rPr sz="1750" spc="-2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lives</a:t>
            </a:r>
            <a:r>
              <a:rPr sz="1750" spc="-3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and</a:t>
            </a:r>
            <a:r>
              <a:rPr sz="1750" spc="-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reduce</a:t>
            </a:r>
            <a:r>
              <a:rPr sz="1750" spc="-2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healthcare</a:t>
            </a:r>
            <a:r>
              <a:rPr sz="1750" spc="-45" dirty="0">
                <a:latin typeface="Times New Roman"/>
                <a:cs typeface="Times New Roman"/>
              </a:rPr>
              <a:t> </a:t>
            </a:r>
            <a:r>
              <a:rPr sz="1750" spc="-10" dirty="0">
                <a:latin typeface="Times New Roman"/>
                <a:cs typeface="Times New Roman"/>
              </a:rPr>
              <a:t>burdens.</a:t>
            </a:r>
            <a:endParaRPr sz="175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715" y="146340"/>
            <a:ext cx="1433851" cy="54872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BC96A94-55D1-A100-9EAE-C792C4075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718D4269-33BC-B8C3-EEE1-D1F2A8E8496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-1"/>
            <a:ext cx="5486400" cy="8229599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453153C6-0E78-CC7C-A745-AC98656F04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1304" y="1726768"/>
            <a:ext cx="2691130" cy="704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4450" dirty="0"/>
              <a:t>Abisek S</a:t>
            </a:r>
            <a:endParaRPr sz="445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F4D7158-CC34-AB99-2464-7F6E506CB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1304" y="2759151"/>
            <a:ext cx="7519034" cy="3763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7709"/>
              </a:lnSpc>
            </a:pPr>
            <a:r>
              <a:rPr lang="en-IN" sz="2000" spc="-10" dirty="0" err="1"/>
              <a:t>Linkedin</a:t>
            </a:r>
            <a:r>
              <a:rPr lang="en-IN" sz="2000" spc="-10" dirty="0"/>
              <a:t>:</a:t>
            </a:r>
          </a:p>
          <a:p>
            <a:pPr marL="12700" marR="5080">
              <a:lnSpc>
                <a:spcPts val="7709"/>
              </a:lnSpc>
            </a:pPr>
            <a:r>
              <a:rPr lang="en-IN" sz="2000" spc="-10" dirty="0">
                <a:hlinkClick r:id="rId3"/>
              </a:rPr>
              <a:t>https://www.linkedin.com/in/abisek-sasikumar-42a89327a/</a:t>
            </a:r>
            <a:endParaRPr lang="en-IN" sz="2000" spc="-10" dirty="0"/>
          </a:p>
          <a:p>
            <a:pPr marL="12700" marR="5080">
              <a:lnSpc>
                <a:spcPts val="7709"/>
              </a:lnSpc>
            </a:pPr>
            <a:r>
              <a:rPr lang="en-IN" sz="2000" spc="-10" dirty="0" err="1"/>
              <a:t>Email:abiseksasikumar@gmail.com</a:t>
            </a:r>
            <a:endParaRPr lang="en-IN" sz="2000" spc="-10" dirty="0"/>
          </a:p>
          <a:p>
            <a:pPr marL="12700" marR="5080">
              <a:lnSpc>
                <a:spcPts val="7709"/>
              </a:lnSpc>
            </a:pPr>
            <a:r>
              <a:rPr lang="en-IN" sz="2000" spc="-10" dirty="0"/>
              <a:t>Mobile No:9080991640</a:t>
            </a:r>
            <a:endParaRPr sz="2000" spc="-10" dirty="0"/>
          </a:p>
        </p:txBody>
      </p:sp>
      <p:pic>
        <p:nvPicPr>
          <p:cNvPr id="8" name="object 8">
            <a:extLst>
              <a:ext uri="{FF2B5EF4-FFF2-40B4-BE49-F238E27FC236}">
                <a16:creationId xmlns:a16="http://schemas.microsoft.com/office/drawing/2014/main" id="{AFC009C7-FF18-6D03-916C-35A27D4D1B9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715" y="146340"/>
            <a:ext cx="1433851" cy="54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01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-1"/>
            <a:ext cx="5486400" cy="82295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1304" y="1726768"/>
            <a:ext cx="2691130" cy="704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50" dirty="0"/>
              <a:t>Thank</a:t>
            </a:r>
            <a:r>
              <a:rPr sz="4450" spc="-204" dirty="0"/>
              <a:t> </a:t>
            </a:r>
            <a:r>
              <a:rPr sz="4450" spc="-140" dirty="0"/>
              <a:t>You</a:t>
            </a:r>
            <a:endParaRPr sz="4450"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7709"/>
              </a:lnSpc>
            </a:pPr>
            <a:r>
              <a:rPr spc="-550" dirty="0"/>
              <a:t>T</a:t>
            </a:r>
            <a:r>
              <a:rPr spc="20" dirty="0"/>
              <a:t>ogethe</a:t>
            </a:r>
            <a:r>
              <a:rPr spc="-550" dirty="0"/>
              <a:t>r</a:t>
            </a:r>
            <a:r>
              <a:rPr spc="20" dirty="0"/>
              <a:t>,</a:t>
            </a:r>
            <a:r>
              <a:rPr spc="-110" dirty="0"/>
              <a:t> </a:t>
            </a:r>
            <a:r>
              <a:rPr dirty="0"/>
              <a:t>we</a:t>
            </a:r>
            <a:r>
              <a:rPr spc="-85" dirty="0"/>
              <a:t> </a:t>
            </a:r>
            <a:r>
              <a:rPr dirty="0"/>
              <a:t>can</a:t>
            </a:r>
            <a:r>
              <a:rPr spc="-60" dirty="0"/>
              <a:t> </a:t>
            </a:r>
            <a:r>
              <a:rPr spc="-10" dirty="0"/>
              <a:t>build </a:t>
            </a:r>
            <a:r>
              <a:rPr dirty="0"/>
              <a:t>a healthier</a:t>
            </a:r>
            <a:r>
              <a:rPr spc="-135" dirty="0"/>
              <a:t> </a:t>
            </a:r>
            <a:r>
              <a:rPr spc="-10" dirty="0"/>
              <a:t>India.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15" y="146340"/>
            <a:ext cx="1433851" cy="5487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4495" rIns="0" bIns="0" rtlCol="0">
            <a:spAutoFit/>
          </a:bodyPr>
          <a:lstStyle/>
          <a:p>
            <a:pPr marL="936625">
              <a:lnSpc>
                <a:spcPct val="100000"/>
              </a:lnSpc>
              <a:spcBef>
                <a:spcPts val="105"/>
              </a:spcBef>
            </a:pPr>
            <a:r>
              <a:rPr sz="3150" spc="-10" dirty="0"/>
              <a:t>AURA-</a:t>
            </a:r>
            <a:r>
              <a:rPr sz="3150" dirty="0"/>
              <a:t>AI:</a:t>
            </a:r>
            <a:r>
              <a:rPr sz="3150" spc="-155" dirty="0"/>
              <a:t> </a:t>
            </a:r>
            <a:r>
              <a:rPr sz="3150" spc="-80" dirty="0"/>
              <a:t>Your </a:t>
            </a:r>
            <a:r>
              <a:rPr sz="3150" dirty="0"/>
              <a:t>Portable</a:t>
            </a:r>
            <a:r>
              <a:rPr sz="3150" spc="-40" dirty="0"/>
              <a:t> </a:t>
            </a:r>
            <a:r>
              <a:rPr sz="3150" dirty="0"/>
              <a:t>Health</a:t>
            </a:r>
            <a:r>
              <a:rPr sz="3150" spc="-35" dirty="0"/>
              <a:t> </a:t>
            </a:r>
            <a:r>
              <a:rPr sz="3150" spc="-10" dirty="0"/>
              <a:t>Companion</a:t>
            </a:r>
            <a:endParaRPr sz="3150"/>
          </a:p>
        </p:txBody>
      </p:sp>
      <p:sp>
        <p:nvSpPr>
          <p:cNvPr id="3" name="object 3"/>
          <p:cNvSpPr txBox="1"/>
          <p:nvPr/>
        </p:nvSpPr>
        <p:spPr>
          <a:xfrm>
            <a:off x="2278760" y="1154938"/>
            <a:ext cx="10070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Our</a:t>
            </a:r>
            <a:r>
              <a:rPr sz="18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solution</a:t>
            </a:r>
            <a:r>
              <a:rPr sz="1800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is</a:t>
            </a:r>
            <a:r>
              <a:rPr sz="18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a</a:t>
            </a:r>
            <a:r>
              <a:rPr sz="1800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compact,</a:t>
            </a:r>
            <a:r>
              <a:rPr sz="1800" spc="-1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AI-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powered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health</a:t>
            </a:r>
            <a:r>
              <a:rPr sz="18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box</a:t>
            </a:r>
            <a:r>
              <a:rPr sz="1800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designed</a:t>
            </a:r>
            <a:r>
              <a:rPr sz="18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for</a:t>
            </a:r>
            <a:r>
              <a:rPr sz="1800" spc="-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Autonomous</a:t>
            </a:r>
            <a:r>
              <a:rPr sz="18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&amp;</a:t>
            </a:r>
            <a:r>
              <a:rPr sz="1800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Ubiquitous</a:t>
            </a:r>
            <a:r>
              <a:rPr sz="18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health</a:t>
            </a:r>
            <a:r>
              <a:rPr sz="18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monitoring.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5146" y="1938911"/>
            <a:ext cx="5720624" cy="545278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46703" y="2217241"/>
            <a:ext cx="5207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272424"/>
                </a:solidFill>
                <a:latin typeface="Times New Roman"/>
                <a:cs typeface="Times New Roman"/>
              </a:rPr>
              <a:t>ECG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26894" y="2695193"/>
            <a:ext cx="2040255" cy="44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350" algn="r">
              <a:lnSpc>
                <a:spcPts val="1655"/>
              </a:lnSpc>
              <a:spcBef>
                <a:spcPts val="95"/>
              </a:spcBef>
            </a:pP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AD8232</a:t>
            </a:r>
            <a:r>
              <a:rPr sz="16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sensor</a:t>
            </a:r>
            <a:r>
              <a:rPr sz="16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for</a:t>
            </a:r>
            <a:r>
              <a:rPr sz="16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heart</a:t>
            </a:r>
            <a:endParaRPr sz="1600">
              <a:latin typeface="Times New Roman"/>
              <a:cs typeface="Times New Roman"/>
            </a:endParaRPr>
          </a:p>
          <a:p>
            <a:pPr marR="5080" algn="r">
              <a:lnSpc>
                <a:spcPts val="1655"/>
              </a:lnSpc>
            </a:pP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rhythms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44047" y="2223261"/>
            <a:ext cx="570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272424"/>
                </a:solidFill>
                <a:latin typeface="Times New Roman"/>
                <a:cs typeface="Times New Roman"/>
              </a:rPr>
              <a:t>SpO2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44047" y="2700654"/>
            <a:ext cx="24790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MAX30102</a:t>
            </a:r>
            <a:r>
              <a:rPr sz="1600" spc="-6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oxygen</a:t>
            </a:r>
            <a:r>
              <a:rPr sz="1600" spc="-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6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pulse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33166" y="6809638"/>
            <a:ext cx="1145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72424"/>
                </a:solidFill>
                <a:latin typeface="Times New Roman"/>
                <a:cs typeface="Times New Roman"/>
              </a:rPr>
              <a:t>Air</a:t>
            </a:r>
            <a:r>
              <a:rPr sz="1800" b="1" spc="-7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272424"/>
                </a:solidFill>
                <a:latin typeface="Times New Roman"/>
                <a:cs typeface="Times New Roman"/>
              </a:rPr>
              <a:t>Quality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76373" y="6224396"/>
            <a:ext cx="2388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MQ135</a:t>
            </a:r>
            <a:r>
              <a:rPr sz="18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detects</a:t>
            </a:r>
            <a:r>
              <a:rPr sz="18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pollutants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04526" y="6812686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272424"/>
                </a:solidFill>
                <a:latin typeface="Times New Roman"/>
                <a:cs typeface="Times New Roman"/>
              </a:rPr>
              <a:t>Temp</a:t>
            </a:r>
            <a:r>
              <a:rPr sz="1800" b="1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272424"/>
                </a:solidFill>
                <a:latin typeface="Times New Roman"/>
                <a:cs typeface="Times New Roman"/>
              </a:rPr>
              <a:t>&amp;</a:t>
            </a:r>
            <a:r>
              <a:rPr sz="1800" b="1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272424"/>
                </a:solidFill>
                <a:latin typeface="Times New Roman"/>
                <a:cs typeface="Times New Roman"/>
              </a:rPr>
              <a:t>BP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64545" y="6336233"/>
            <a:ext cx="23641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Skin</a:t>
            </a:r>
            <a:r>
              <a:rPr sz="16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temp and</a:t>
            </a:r>
            <a:r>
              <a:rPr sz="16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cuff-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less</a:t>
            </a:r>
            <a:r>
              <a:rPr sz="16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272424"/>
                </a:solidFill>
                <a:latin typeface="Times New Roman"/>
                <a:cs typeface="Times New Roman"/>
              </a:rPr>
              <a:t>PTT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15" y="146340"/>
            <a:ext cx="1433851" cy="5487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159" rIns="0" bIns="0" rtlCol="0">
            <a:spAutoFit/>
          </a:bodyPr>
          <a:lstStyle/>
          <a:p>
            <a:pPr marL="417195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INNOVATION</a:t>
            </a:r>
            <a:r>
              <a:rPr spc="-85" dirty="0"/>
              <a:t> </a:t>
            </a:r>
            <a:r>
              <a:rPr dirty="0"/>
              <a:t>&amp;</a:t>
            </a:r>
            <a:r>
              <a:rPr spc="-70" dirty="0"/>
              <a:t> </a:t>
            </a:r>
            <a:r>
              <a:rPr dirty="0"/>
              <a:t>EDGE:</a:t>
            </a:r>
            <a:r>
              <a:rPr spc="-105" dirty="0"/>
              <a:t> </a:t>
            </a:r>
            <a:r>
              <a:rPr spc="-35" dirty="0"/>
              <a:t>WHY</a:t>
            </a:r>
            <a:r>
              <a:rPr spc="-240" dirty="0"/>
              <a:t> </a:t>
            </a:r>
            <a:r>
              <a:rPr spc="-30" dirty="0"/>
              <a:t>AURA-</a:t>
            </a:r>
            <a:r>
              <a:rPr dirty="0"/>
              <a:t>AI</a:t>
            </a:r>
            <a:r>
              <a:rPr spc="-40" dirty="0"/>
              <a:t> </a:t>
            </a:r>
            <a:r>
              <a:rPr spc="-25" dirty="0"/>
              <a:t>STANDS</a:t>
            </a:r>
            <a:r>
              <a:rPr spc="-45" dirty="0"/>
              <a:t> </a:t>
            </a:r>
            <a:r>
              <a:rPr spc="-25" dirty="0"/>
              <a:t>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149" y="1134566"/>
            <a:ext cx="21043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Cleaner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ECG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Signals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836" y="1546605"/>
            <a:ext cx="1959102" cy="195910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9214" y="3588257"/>
            <a:ext cx="1885950" cy="417830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 marR="5080">
              <a:lnSpc>
                <a:spcPts val="1400"/>
              </a:lnSpc>
              <a:spcBef>
                <a:spcPts val="384"/>
              </a:spcBef>
            </a:pP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Advanced</a:t>
            </a:r>
            <a:r>
              <a:rPr sz="14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noise</a:t>
            </a:r>
            <a:r>
              <a:rPr sz="1400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reduction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for</a:t>
            </a:r>
            <a:r>
              <a:rPr sz="14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precise</a:t>
            </a:r>
            <a:r>
              <a:rPr sz="14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cardiac</a:t>
            </a:r>
            <a:r>
              <a:rPr sz="1400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data.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49773" y="1134566"/>
            <a:ext cx="28848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imes New Roman"/>
                <a:cs typeface="Times New Roman"/>
              </a:rPr>
              <a:t>On-</a:t>
            </a:r>
            <a:r>
              <a:rPr sz="1800" b="1" dirty="0">
                <a:latin typeface="Times New Roman"/>
                <a:cs typeface="Times New Roman"/>
              </a:rPr>
              <a:t>Device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Cardiac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Detection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61839" y="1546605"/>
            <a:ext cx="1959101" cy="195910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049773" y="3588257"/>
            <a:ext cx="2054225" cy="417830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 marR="5080">
              <a:lnSpc>
                <a:spcPts val="1400"/>
              </a:lnSpc>
              <a:spcBef>
                <a:spcPts val="384"/>
              </a:spcBef>
            </a:pP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Real-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time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analysis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at</a:t>
            </a:r>
            <a:r>
              <a:rPr sz="14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the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edge</a:t>
            </a:r>
            <a:r>
              <a:rPr sz="14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for</a:t>
            </a:r>
            <a:r>
              <a:rPr sz="14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immediate</a:t>
            </a:r>
            <a:r>
              <a:rPr sz="1400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insights.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6089" y="1134566"/>
            <a:ext cx="24168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imes New Roman"/>
                <a:cs typeface="Times New Roman"/>
              </a:rPr>
              <a:t>Cuff-</a:t>
            </a:r>
            <a:r>
              <a:rPr sz="1800" b="1" dirty="0">
                <a:latin typeface="Times New Roman"/>
                <a:cs typeface="Times New Roman"/>
              </a:rPr>
              <a:t>less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Blood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Pressure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67900" y="1546605"/>
            <a:ext cx="1959102" cy="195910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856089" y="3588257"/>
            <a:ext cx="2885440" cy="417830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 marR="5080">
              <a:lnSpc>
                <a:spcPts val="1400"/>
              </a:lnSpc>
              <a:spcBef>
                <a:spcPts val="384"/>
              </a:spcBef>
            </a:pP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Comfortable,</a:t>
            </a:r>
            <a:r>
              <a:rPr sz="1400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continuous</a:t>
            </a:r>
            <a:r>
              <a:rPr sz="14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BP</a:t>
            </a:r>
            <a:r>
              <a:rPr sz="1400" spc="-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monitoring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without</a:t>
            </a:r>
            <a:r>
              <a:rPr sz="1400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</a:t>
            </a:r>
            <a:r>
              <a:rPr sz="14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272424"/>
                </a:solidFill>
                <a:latin typeface="Times New Roman"/>
                <a:cs typeface="Times New Roman"/>
              </a:rPr>
              <a:t>cuff.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1231" y="4586985"/>
            <a:ext cx="2544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Smarter</a:t>
            </a:r>
            <a:r>
              <a:rPr sz="1800" b="1" spc="-114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Breathing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Times New Roman"/>
                <a:cs typeface="Times New Roman"/>
              </a:rPr>
              <a:t>Check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3981" y="5148554"/>
            <a:ext cx="1991995" cy="199199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51231" y="7213803"/>
            <a:ext cx="2230755" cy="41783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1400"/>
              </a:lnSpc>
              <a:spcBef>
                <a:spcPts val="380"/>
              </a:spcBef>
            </a:pP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Advanced</a:t>
            </a:r>
            <a:r>
              <a:rPr sz="1400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analysis</a:t>
            </a:r>
            <a:r>
              <a:rPr sz="14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for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respiratory</a:t>
            </a:r>
            <a:r>
              <a:rPr sz="1400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patterns</a:t>
            </a:r>
            <a:r>
              <a:rPr sz="14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health.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90059" y="4586985"/>
            <a:ext cx="1785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imes New Roman"/>
                <a:cs typeface="Times New Roman"/>
              </a:rPr>
              <a:t>Vitals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Forecasting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02251" y="5077320"/>
            <a:ext cx="2063242" cy="206322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4752847" y="7213803"/>
            <a:ext cx="1903095" cy="41783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1400"/>
              </a:lnSpc>
              <a:spcBef>
                <a:spcPts val="380"/>
              </a:spcBef>
            </a:pP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Predictive</a:t>
            </a:r>
            <a:r>
              <a:rPr sz="1400" spc="-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health</a:t>
            </a:r>
            <a:r>
              <a:rPr sz="14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analytics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early</a:t>
            </a:r>
            <a:r>
              <a:rPr sz="14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risk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 assessment.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754616" y="4586985"/>
            <a:ext cx="2385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imes New Roman"/>
                <a:cs typeface="Times New Roman"/>
              </a:rPr>
              <a:t>Personalized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Risk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Times New Roman"/>
                <a:cs typeface="Times New Roman"/>
              </a:rPr>
              <a:t>Index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66300" y="5055946"/>
            <a:ext cx="2060702" cy="2060702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9754616" y="7213803"/>
            <a:ext cx="2803525" cy="41783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1400"/>
              </a:lnSpc>
              <a:spcBef>
                <a:spcPts val="380"/>
              </a:spcBef>
            </a:pP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</a:t>
            </a:r>
            <a:r>
              <a:rPr sz="1400" spc="-9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comprehensive,</a:t>
            </a:r>
            <a:r>
              <a:rPr sz="1400" spc="-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dynamic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assessment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of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individual</a:t>
            </a:r>
            <a:r>
              <a:rPr sz="1400" spc="-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health</a:t>
            </a:r>
            <a:r>
              <a:rPr sz="14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risks.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715" y="146340"/>
            <a:ext cx="1433851" cy="5487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49944" y="1904364"/>
            <a:ext cx="4792345" cy="5712460"/>
          </a:xfrm>
          <a:custGeom>
            <a:avLst/>
            <a:gdLst/>
            <a:ahLst/>
            <a:cxnLst/>
            <a:rect l="l" t="t" r="r" b="b"/>
            <a:pathLst>
              <a:path w="4792344" h="5712459">
                <a:moveTo>
                  <a:pt x="4569333" y="0"/>
                </a:moveTo>
                <a:lnTo>
                  <a:pt x="222503" y="0"/>
                </a:lnTo>
                <a:lnTo>
                  <a:pt x="177647" y="4518"/>
                </a:lnTo>
                <a:lnTo>
                  <a:pt x="135874" y="17478"/>
                </a:lnTo>
                <a:lnTo>
                  <a:pt x="98077" y="37986"/>
                </a:lnTo>
                <a:lnTo>
                  <a:pt x="65150" y="65150"/>
                </a:lnTo>
                <a:lnTo>
                  <a:pt x="37986" y="98077"/>
                </a:lnTo>
                <a:lnTo>
                  <a:pt x="17478" y="135874"/>
                </a:lnTo>
                <a:lnTo>
                  <a:pt x="4518" y="177647"/>
                </a:lnTo>
                <a:lnTo>
                  <a:pt x="0" y="222504"/>
                </a:lnTo>
                <a:lnTo>
                  <a:pt x="0" y="5489765"/>
                </a:lnTo>
                <a:lnTo>
                  <a:pt x="4518" y="5534589"/>
                </a:lnTo>
                <a:lnTo>
                  <a:pt x="17478" y="5576340"/>
                </a:lnTo>
                <a:lnTo>
                  <a:pt x="37986" y="5614123"/>
                </a:lnTo>
                <a:lnTo>
                  <a:pt x="65150" y="5647042"/>
                </a:lnTo>
                <a:lnTo>
                  <a:pt x="98077" y="5674203"/>
                </a:lnTo>
                <a:lnTo>
                  <a:pt x="135874" y="5694712"/>
                </a:lnTo>
                <a:lnTo>
                  <a:pt x="177647" y="5707673"/>
                </a:lnTo>
                <a:lnTo>
                  <a:pt x="222503" y="5712193"/>
                </a:lnTo>
                <a:lnTo>
                  <a:pt x="4569333" y="5712193"/>
                </a:lnTo>
                <a:lnTo>
                  <a:pt x="4614189" y="5707673"/>
                </a:lnTo>
                <a:lnTo>
                  <a:pt x="4655962" y="5694712"/>
                </a:lnTo>
                <a:lnTo>
                  <a:pt x="4693759" y="5674203"/>
                </a:lnTo>
                <a:lnTo>
                  <a:pt x="4726685" y="5647042"/>
                </a:lnTo>
                <a:lnTo>
                  <a:pt x="4753850" y="5614123"/>
                </a:lnTo>
                <a:lnTo>
                  <a:pt x="4774358" y="5576340"/>
                </a:lnTo>
                <a:lnTo>
                  <a:pt x="4787318" y="5534589"/>
                </a:lnTo>
                <a:lnTo>
                  <a:pt x="4791837" y="5489765"/>
                </a:lnTo>
                <a:lnTo>
                  <a:pt x="4791837" y="222504"/>
                </a:lnTo>
                <a:lnTo>
                  <a:pt x="4787318" y="177647"/>
                </a:lnTo>
                <a:lnTo>
                  <a:pt x="4774358" y="135874"/>
                </a:lnTo>
                <a:lnTo>
                  <a:pt x="4753850" y="98077"/>
                </a:lnTo>
                <a:lnTo>
                  <a:pt x="4726686" y="65150"/>
                </a:lnTo>
                <a:lnTo>
                  <a:pt x="4693759" y="37986"/>
                </a:lnTo>
                <a:lnTo>
                  <a:pt x="4655962" y="17478"/>
                </a:lnTo>
                <a:lnTo>
                  <a:pt x="4614189" y="4518"/>
                </a:lnTo>
                <a:lnTo>
                  <a:pt x="4569333" y="0"/>
                </a:lnTo>
                <a:close/>
              </a:path>
            </a:pathLst>
          </a:custGeom>
          <a:solidFill>
            <a:srgbClr val="C6C8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9750" y="727328"/>
            <a:ext cx="90074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TECHNICAL</a:t>
            </a:r>
            <a:r>
              <a:rPr spc="-275" dirty="0"/>
              <a:t> </a:t>
            </a:r>
            <a:r>
              <a:rPr dirty="0"/>
              <a:t>APPROACH:</a:t>
            </a:r>
            <a:r>
              <a:rPr spc="-110" dirty="0"/>
              <a:t> </a:t>
            </a:r>
            <a:r>
              <a:rPr dirty="0"/>
              <a:t>FROM</a:t>
            </a:r>
            <a:r>
              <a:rPr spc="-75" dirty="0"/>
              <a:t> </a:t>
            </a:r>
            <a:r>
              <a:rPr dirty="0"/>
              <a:t>SENSOR</a:t>
            </a:r>
            <a:r>
              <a:rPr spc="-110" dirty="0"/>
              <a:t> </a:t>
            </a:r>
            <a:r>
              <a:rPr dirty="0"/>
              <a:t>TO</a:t>
            </a:r>
            <a:r>
              <a:rPr spc="-110" dirty="0"/>
              <a:t> </a:t>
            </a:r>
            <a:r>
              <a:rPr spc="-10" dirty="0"/>
              <a:t>CLOUD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1304" y="1875231"/>
            <a:ext cx="24555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Methodology</a:t>
            </a:r>
            <a:r>
              <a:rPr sz="2400" b="1" spc="-20" dirty="0">
                <a:latin typeface="Times New Roman"/>
                <a:cs typeface="Times New Roman"/>
              </a:rPr>
              <a:t> Flow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4212" y="2629345"/>
            <a:ext cx="6020435" cy="3934460"/>
            <a:chOff x="904212" y="2629345"/>
            <a:chExt cx="6020435" cy="39344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12" y="2629345"/>
              <a:ext cx="6020059" cy="39342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188" y="2752115"/>
              <a:ext cx="202285" cy="20228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47647" y="2843399"/>
            <a:ext cx="1333500" cy="127825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75"/>
              </a:spcBef>
            </a:pPr>
            <a:r>
              <a:rPr sz="1400" b="1" dirty="0">
                <a:solidFill>
                  <a:srgbClr val="272424"/>
                </a:solidFill>
                <a:latin typeface="Times New Roman"/>
                <a:cs typeface="Times New Roman"/>
              </a:rPr>
              <a:t>Sensor</a:t>
            </a:r>
            <a:r>
              <a:rPr sz="1400" b="1" spc="-6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272424"/>
                </a:solidFill>
                <a:latin typeface="Times New Roman"/>
                <a:cs typeface="Times New Roman"/>
              </a:rPr>
              <a:t>Fusion</a:t>
            </a:r>
            <a:endParaRPr sz="1400">
              <a:latin typeface="Times New Roman"/>
              <a:cs typeface="Times New Roman"/>
            </a:endParaRPr>
          </a:p>
          <a:p>
            <a:pPr marL="12065" marR="5080" algn="ctr">
              <a:lnSpc>
                <a:spcPct val="91600"/>
              </a:lnSpc>
              <a:spcBef>
                <a:spcPts val="710"/>
              </a:spcBef>
            </a:pP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Collect</a:t>
            </a:r>
            <a:r>
              <a:rPr sz="10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ECG,</a:t>
            </a:r>
            <a:r>
              <a:rPr sz="10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SpO₂,</a:t>
            </a:r>
            <a:r>
              <a:rPr sz="10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spc="-20" dirty="0">
                <a:solidFill>
                  <a:srgbClr val="272424"/>
                </a:solidFill>
                <a:latin typeface="Times New Roman"/>
                <a:cs typeface="Times New Roman"/>
              </a:rPr>
              <a:t>PPG, </a:t>
            </a:r>
            <a:r>
              <a:rPr sz="1000" spc="-10" dirty="0">
                <a:solidFill>
                  <a:srgbClr val="272424"/>
                </a:solidFill>
                <a:latin typeface="Times New Roman"/>
                <a:cs typeface="Times New Roman"/>
              </a:rPr>
              <a:t>respiration (accelerometer), 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temperature,</a:t>
            </a:r>
            <a:r>
              <a:rPr sz="10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spc="-25" dirty="0">
                <a:solidFill>
                  <a:srgbClr val="272424"/>
                </a:solidFill>
                <a:latin typeface="Times New Roman"/>
                <a:cs typeface="Times New Roman"/>
              </a:rPr>
              <a:t>and </a:t>
            </a:r>
            <a:r>
              <a:rPr sz="1000" spc="-10" dirty="0">
                <a:solidFill>
                  <a:srgbClr val="272424"/>
                </a:solidFill>
                <a:latin typeface="Times New Roman"/>
                <a:cs typeface="Times New Roman"/>
              </a:rPr>
              <a:t>environmental</a:t>
            </a:r>
            <a:r>
              <a:rPr sz="1000" spc="6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spc="-20" dirty="0">
                <a:solidFill>
                  <a:srgbClr val="272424"/>
                </a:solidFill>
                <a:latin typeface="Times New Roman"/>
                <a:cs typeface="Times New Roman"/>
              </a:rPr>
              <a:t>data </a:t>
            </a:r>
            <a:r>
              <a:rPr sz="1000" spc="-10" dirty="0">
                <a:solidFill>
                  <a:srgbClr val="272424"/>
                </a:solidFill>
                <a:latin typeface="Times New Roman"/>
                <a:cs typeface="Times New Roman"/>
              </a:rPr>
              <a:t>simultaneously.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06801" y="2752115"/>
            <a:ext cx="202285" cy="20228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316985" y="2985338"/>
            <a:ext cx="1355090" cy="934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272424"/>
                </a:solidFill>
                <a:latin typeface="Times New Roman"/>
                <a:cs typeface="Times New Roman"/>
              </a:rPr>
              <a:t>Signal</a:t>
            </a:r>
            <a:r>
              <a:rPr sz="1400" b="1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272424"/>
                </a:solidFill>
                <a:latin typeface="Times New Roman"/>
                <a:cs typeface="Times New Roman"/>
              </a:rPr>
              <a:t>Processing</a:t>
            </a:r>
            <a:endParaRPr sz="1400">
              <a:latin typeface="Times New Roman"/>
              <a:cs typeface="Times New Roman"/>
            </a:endParaRPr>
          </a:p>
          <a:p>
            <a:pPr marL="13970" marR="8255" indent="635" algn="ctr">
              <a:lnSpc>
                <a:spcPct val="91700"/>
              </a:lnSpc>
              <a:spcBef>
                <a:spcPts val="1065"/>
              </a:spcBef>
            </a:pP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Apply</a:t>
            </a:r>
            <a:r>
              <a:rPr sz="10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spc="-10" dirty="0">
                <a:solidFill>
                  <a:srgbClr val="272424"/>
                </a:solidFill>
                <a:latin typeface="Times New Roman"/>
                <a:cs typeface="Times New Roman"/>
              </a:rPr>
              <a:t>real-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time</a:t>
            </a:r>
            <a:r>
              <a:rPr sz="1000" spc="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spc="-10" dirty="0">
                <a:solidFill>
                  <a:srgbClr val="272424"/>
                </a:solidFill>
                <a:latin typeface="Times New Roman"/>
                <a:cs typeface="Times New Roman"/>
              </a:rPr>
              <a:t>filters, 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QRS</a:t>
            </a:r>
            <a:r>
              <a:rPr sz="10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detection,</a:t>
            </a:r>
            <a:r>
              <a:rPr sz="10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0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spc="-25" dirty="0">
                <a:solidFill>
                  <a:srgbClr val="272424"/>
                </a:solidFill>
                <a:latin typeface="Times New Roman"/>
                <a:cs typeface="Times New Roman"/>
              </a:rPr>
              <a:t>PTT 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calculation</a:t>
            </a:r>
            <a:r>
              <a:rPr sz="10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for</a:t>
            </a:r>
            <a:r>
              <a:rPr sz="10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clean</a:t>
            </a:r>
            <a:r>
              <a:rPr sz="1000" spc="-25" dirty="0">
                <a:solidFill>
                  <a:srgbClr val="272424"/>
                </a:solidFill>
                <a:latin typeface="Times New Roman"/>
                <a:cs typeface="Times New Roman"/>
              </a:rPr>
              <a:t> ECG 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000" spc="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spc="-20" dirty="0">
                <a:solidFill>
                  <a:srgbClr val="272424"/>
                </a:solidFill>
                <a:latin typeface="Times New Roman"/>
                <a:cs typeface="Times New Roman"/>
              </a:rPr>
              <a:t>cuff-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less</a:t>
            </a:r>
            <a:r>
              <a:rPr sz="1000" spc="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BP</a:t>
            </a:r>
            <a:r>
              <a:rPr sz="10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spc="-10" dirty="0">
                <a:solidFill>
                  <a:srgbClr val="272424"/>
                </a:solidFill>
                <a:latin typeface="Times New Roman"/>
                <a:cs typeface="Times New Roman"/>
              </a:rPr>
              <a:t>trends.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86298" y="2752115"/>
            <a:ext cx="202285" cy="20228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425821" y="2985338"/>
            <a:ext cx="1321435" cy="1118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272424"/>
                </a:solidFill>
                <a:latin typeface="Times New Roman"/>
                <a:cs typeface="Times New Roman"/>
              </a:rPr>
              <a:t>Multi-Parameter</a:t>
            </a: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1400" b="1" spc="-10" dirty="0">
                <a:solidFill>
                  <a:srgbClr val="272424"/>
                </a:solidFill>
                <a:latin typeface="Times New Roman"/>
                <a:cs typeface="Times New Roman"/>
              </a:rPr>
              <a:t>Analysis</a:t>
            </a:r>
            <a:endParaRPr sz="1400">
              <a:latin typeface="Times New Roman"/>
              <a:cs typeface="Times New Roman"/>
            </a:endParaRPr>
          </a:p>
          <a:p>
            <a:pPr marL="16510" marR="34925" indent="-635" algn="ctr">
              <a:lnSpc>
                <a:spcPct val="91700"/>
              </a:lnSpc>
              <a:spcBef>
                <a:spcPts val="815"/>
              </a:spcBef>
            </a:pP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Combine</a:t>
            </a:r>
            <a:r>
              <a:rPr sz="10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HR,</a:t>
            </a:r>
            <a:r>
              <a:rPr sz="10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SpO₂,</a:t>
            </a:r>
            <a:r>
              <a:rPr sz="1000" spc="-25" dirty="0">
                <a:solidFill>
                  <a:srgbClr val="272424"/>
                </a:solidFill>
                <a:latin typeface="Times New Roman"/>
                <a:cs typeface="Times New Roman"/>
              </a:rPr>
              <a:t> BP, 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respiration,</a:t>
            </a:r>
            <a:r>
              <a:rPr sz="10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spc="-25" dirty="0">
                <a:solidFill>
                  <a:srgbClr val="272424"/>
                </a:solidFill>
                <a:latin typeface="Times New Roman"/>
                <a:cs typeface="Times New Roman"/>
              </a:rPr>
              <a:t>and </a:t>
            </a:r>
            <a:r>
              <a:rPr sz="1000" spc="-10" dirty="0">
                <a:solidFill>
                  <a:srgbClr val="272424"/>
                </a:solidFill>
                <a:latin typeface="Times New Roman"/>
                <a:cs typeface="Times New Roman"/>
              </a:rPr>
              <a:t>environment</a:t>
            </a:r>
            <a:r>
              <a:rPr sz="1000" spc="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→</a:t>
            </a:r>
            <a:r>
              <a:rPr sz="10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spc="-10" dirty="0">
                <a:solidFill>
                  <a:srgbClr val="272424"/>
                </a:solidFill>
                <a:latin typeface="Times New Roman"/>
                <a:cs typeface="Times New Roman"/>
              </a:rPr>
              <a:t>generate 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health</a:t>
            </a:r>
            <a:r>
              <a:rPr sz="10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status</a:t>
            </a:r>
            <a:r>
              <a:rPr sz="10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spc="-10" dirty="0">
                <a:solidFill>
                  <a:srgbClr val="272424"/>
                </a:solidFill>
                <a:latin typeface="Times New Roman"/>
                <a:cs typeface="Times New Roman"/>
              </a:rPr>
              <a:t>insights.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14347" y="4807356"/>
            <a:ext cx="202285" cy="20228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212085" y="4971792"/>
            <a:ext cx="1379855" cy="99949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75"/>
              </a:spcBef>
            </a:pPr>
            <a:r>
              <a:rPr sz="1400" b="1" dirty="0">
                <a:solidFill>
                  <a:srgbClr val="272424"/>
                </a:solidFill>
                <a:latin typeface="Times New Roman"/>
                <a:cs typeface="Times New Roman"/>
              </a:rPr>
              <a:t>User</a:t>
            </a:r>
            <a:r>
              <a:rPr sz="1400" b="1" spc="-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272424"/>
                </a:solidFill>
                <a:latin typeface="Times New Roman"/>
                <a:cs typeface="Times New Roman"/>
              </a:rPr>
              <a:t>Interface</a:t>
            </a:r>
            <a:endParaRPr sz="1400">
              <a:latin typeface="Times New Roman"/>
              <a:cs typeface="Times New Roman"/>
            </a:endParaRPr>
          </a:p>
          <a:p>
            <a:pPr marL="12700" marR="5080" algn="ctr">
              <a:lnSpc>
                <a:spcPct val="91700"/>
              </a:lnSpc>
              <a:spcBef>
                <a:spcPts val="710"/>
              </a:spcBef>
            </a:pP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Interactive</a:t>
            </a:r>
            <a:r>
              <a:rPr sz="10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dashboard</a:t>
            </a:r>
            <a:r>
              <a:rPr sz="10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spc="-20" dirty="0">
                <a:solidFill>
                  <a:srgbClr val="272424"/>
                </a:solidFill>
                <a:latin typeface="Times New Roman"/>
                <a:cs typeface="Times New Roman"/>
              </a:rPr>
              <a:t>with 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ECG</a:t>
            </a:r>
            <a:r>
              <a:rPr sz="10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waveform,</a:t>
            </a:r>
            <a:r>
              <a:rPr sz="1000" spc="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BP</a:t>
            </a:r>
            <a:r>
              <a:rPr sz="1000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spc="-10" dirty="0">
                <a:solidFill>
                  <a:srgbClr val="272424"/>
                </a:solidFill>
                <a:latin typeface="Times New Roman"/>
                <a:cs typeface="Times New Roman"/>
              </a:rPr>
              <a:t>trend, 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SpO₂,</a:t>
            </a:r>
            <a:r>
              <a:rPr sz="10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0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spc="-10" dirty="0">
                <a:solidFill>
                  <a:srgbClr val="272424"/>
                </a:solidFill>
                <a:latin typeface="Times New Roman"/>
                <a:cs typeface="Times New Roman"/>
              </a:rPr>
              <a:t>respiration 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graphs</a:t>
            </a:r>
            <a:r>
              <a:rPr sz="10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in</a:t>
            </a:r>
            <a:r>
              <a:rPr sz="10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real</a:t>
            </a:r>
            <a:r>
              <a:rPr sz="1000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spc="-10" dirty="0">
                <a:solidFill>
                  <a:srgbClr val="272424"/>
                </a:solidFill>
                <a:latin typeface="Times New Roman"/>
                <a:cs typeface="Times New Roman"/>
              </a:rPr>
              <a:t>time.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66742" y="4807356"/>
            <a:ext cx="202285" cy="20228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389246" y="4974240"/>
            <a:ext cx="1351280" cy="113728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R="13335" algn="ctr">
              <a:lnSpc>
                <a:spcPct val="100000"/>
              </a:lnSpc>
              <a:spcBef>
                <a:spcPts val="960"/>
              </a:spcBef>
            </a:pPr>
            <a:r>
              <a:rPr sz="1400" b="1" dirty="0">
                <a:solidFill>
                  <a:srgbClr val="272424"/>
                </a:solidFill>
                <a:latin typeface="Times New Roman"/>
                <a:cs typeface="Times New Roman"/>
              </a:rPr>
              <a:t>Cloud</a:t>
            </a:r>
            <a:r>
              <a:rPr sz="1400" b="1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272424"/>
                </a:solidFill>
                <a:latin typeface="Times New Roman"/>
                <a:cs typeface="Times New Roman"/>
              </a:rPr>
              <a:t>&amp;</a:t>
            </a:r>
            <a:r>
              <a:rPr sz="1400" b="1" spc="-8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272424"/>
                </a:solidFill>
                <a:latin typeface="Times New Roman"/>
                <a:cs typeface="Times New Roman"/>
              </a:rPr>
              <a:t>Alerts</a:t>
            </a:r>
            <a:endParaRPr sz="1400">
              <a:latin typeface="Times New Roman"/>
              <a:cs typeface="Times New Roman"/>
            </a:endParaRPr>
          </a:p>
          <a:p>
            <a:pPr marL="12700" marR="5080" indent="-1270" algn="ctr">
              <a:lnSpc>
                <a:spcPct val="91800"/>
              </a:lnSpc>
              <a:spcBef>
                <a:spcPts val="705"/>
              </a:spcBef>
            </a:pPr>
            <a:r>
              <a:rPr sz="1000" spc="-20" dirty="0">
                <a:solidFill>
                  <a:srgbClr val="272424"/>
                </a:solidFill>
                <a:latin typeface="Times New Roman"/>
                <a:cs typeface="Times New Roman"/>
              </a:rPr>
              <a:t>Auto-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upload</a:t>
            </a:r>
            <a:r>
              <a:rPr sz="1000" spc="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spc="-25" dirty="0">
                <a:solidFill>
                  <a:srgbClr val="272424"/>
                </a:solidFill>
                <a:latin typeface="Times New Roman"/>
                <a:cs typeface="Times New Roman"/>
              </a:rPr>
              <a:t>to 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ThingSpeak;</a:t>
            </a:r>
            <a:r>
              <a:rPr sz="10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instant</a:t>
            </a:r>
            <a:r>
              <a:rPr sz="10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spc="-10" dirty="0">
                <a:solidFill>
                  <a:srgbClr val="272424"/>
                </a:solidFill>
                <a:latin typeface="Times New Roman"/>
                <a:cs typeface="Times New Roman"/>
              </a:rPr>
              <a:t>alerts 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sent</a:t>
            </a:r>
            <a:r>
              <a:rPr sz="10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to</a:t>
            </a:r>
            <a:r>
              <a:rPr sz="1000" spc="-10" dirty="0">
                <a:solidFill>
                  <a:srgbClr val="272424"/>
                </a:solidFill>
                <a:latin typeface="Times New Roman"/>
                <a:cs typeface="Times New Roman"/>
              </a:rPr>
              <a:t> caregivers/doctors 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via</a:t>
            </a:r>
            <a:r>
              <a:rPr sz="10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272424"/>
                </a:solidFill>
                <a:latin typeface="Times New Roman"/>
                <a:cs typeface="Times New Roman"/>
              </a:rPr>
              <a:t>Telegram</a:t>
            </a:r>
            <a:r>
              <a:rPr sz="10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000" spc="-10" dirty="0">
                <a:solidFill>
                  <a:srgbClr val="272424"/>
                </a:solidFill>
                <a:latin typeface="Times New Roman"/>
                <a:cs typeface="Times New Roman"/>
              </a:rPr>
              <a:t>during abnormalities.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22614" y="1948434"/>
            <a:ext cx="2267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Key </a:t>
            </a:r>
            <a:r>
              <a:rPr sz="2400" b="1" spc="-10" dirty="0">
                <a:latin typeface="Times New Roman"/>
                <a:cs typeface="Times New Roman"/>
              </a:rPr>
              <a:t>Components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942807" y="280015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1820" y="0"/>
                </a:moveTo>
                <a:lnTo>
                  <a:pt x="0" y="0"/>
                </a:lnTo>
                <a:lnTo>
                  <a:pt x="0" y="151904"/>
                </a:lnTo>
                <a:lnTo>
                  <a:pt x="151821" y="151904"/>
                </a:lnTo>
                <a:lnTo>
                  <a:pt x="151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96820" y="2654096"/>
            <a:ext cx="443865" cy="3350260"/>
          </a:xfrm>
          <a:custGeom>
            <a:avLst/>
            <a:gdLst/>
            <a:ahLst/>
            <a:cxnLst/>
            <a:rect l="l" t="t" r="r" b="b"/>
            <a:pathLst>
              <a:path w="443865" h="3350260">
                <a:moveTo>
                  <a:pt x="40868" y="280441"/>
                </a:moveTo>
                <a:lnTo>
                  <a:pt x="0" y="280441"/>
                </a:lnTo>
                <a:lnTo>
                  <a:pt x="0" y="303809"/>
                </a:lnTo>
                <a:lnTo>
                  <a:pt x="40868" y="303809"/>
                </a:lnTo>
                <a:lnTo>
                  <a:pt x="40868" y="280441"/>
                </a:lnTo>
                <a:close/>
              </a:path>
              <a:path w="443865" h="3350260">
                <a:moveTo>
                  <a:pt x="40868" y="233692"/>
                </a:moveTo>
                <a:lnTo>
                  <a:pt x="0" y="233692"/>
                </a:lnTo>
                <a:lnTo>
                  <a:pt x="0" y="257073"/>
                </a:lnTo>
                <a:lnTo>
                  <a:pt x="40868" y="257073"/>
                </a:lnTo>
                <a:lnTo>
                  <a:pt x="40868" y="233692"/>
                </a:lnTo>
                <a:close/>
              </a:path>
              <a:path w="443865" h="3350260">
                <a:moveTo>
                  <a:pt x="40868" y="186956"/>
                </a:moveTo>
                <a:lnTo>
                  <a:pt x="0" y="186956"/>
                </a:lnTo>
                <a:lnTo>
                  <a:pt x="0" y="210324"/>
                </a:lnTo>
                <a:lnTo>
                  <a:pt x="40868" y="210324"/>
                </a:lnTo>
                <a:lnTo>
                  <a:pt x="40868" y="186956"/>
                </a:lnTo>
                <a:close/>
              </a:path>
              <a:path w="443865" h="3350260">
                <a:moveTo>
                  <a:pt x="40868" y="140220"/>
                </a:moveTo>
                <a:lnTo>
                  <a:pt x="0" y="140220"/>
                </a:lnTo>
                <a:lnTo>
                  <a:pt x="0" y="163588"/>
                </a:lnTo>
                <a:lnTo>
                  <a:pt x="40868" y="163588"/>
                </a:lnTo>
                <a:lnTo>
                  <a:pt x="40868" y="140220"/>
                </a:lnTo>
                <a:close/>
              </a:path>
              <a:path w="443865" h="3350260">
                <a:moveTo>
                  <a:pt x="40868" y="93484"/>
                </a:moveTo>
                <a:lnTo>
                  <a:pt x="0" y="93484"/>
                </a:lnTo>
                <a:lnTo>
                  <a:pt x="0" y="116852"/>
                </a:lnTo>
                <a:lnTo>
                  <a:pt x="40868" y="116852"/>
                </a:lnTo>
                <a:lnTo>
                  <a:pt x="40868" y="93484"/>
                </a:lnTo>
                <a:close/>
              </a:path>
              <a:path w="443865" h="3350260">
                <a:moveTo>
                  <a:pt x="40881" y="350545"/>
                </a:moveTo>
                <a:lnTo>
                  <a:pt x="40868" y="327177"/>
                </a:lnTo>
                <a:lnTo>
                  <a:pt x="0" y="327177"/>
                </a:lnTo>
                <a:lnTo>
                  <a:pt x="0" y="350545"/>
                </a:lnTo>
                <a:lnTo>
                  <a:pt x="40881" y="350545"/>
                </a:lnTo>
                <a:close/>
              </a:path>
              <a:path w="443865" h="3350260">
                <a:moveTo>
                  <a:pt x="116789" y="403136"/>
                </a:moveTo>
                <a:lnTo>
                  <a:pt x="93433" y="403136"/>
                </a:lnTo>
                <a:lnTo>
                  <a:pt x="93433" y="444030"/>
                </a:lnTo>
                <a:lnTo>
                  <a:pt x="116789" y="444030"/>
                </a:lnTo>
                <a:lnTo>
                  <a:pt x="116789" y="403136"/>
                </a:lnTo>
                <a:close/>
              </a:path>
              <a:path w="443865" h="3350260">
                <a:moveTo>
                  <a:pt x="116789" y="0"/>
                </a:moveTo>
                <a:lnTo>
                  <a:pt x="93433" y="0"/>
                </a:lnTo>
                <a:lnTo>
                  <a:pt x="93433" y="40894"/>
                </a:lnTo>
                <a:lnTo>
                  <a:pt x="116789" y="40894"/>
                </a:lnTo>
                <a:lnTo>
                  <a:pt x="116789" y="0"/>
                </a:lnTo>
                <a:close/>
              </a:path>
              <a:path w="443865" h="3350260">
                <a:moveTo>
                  <a:pt x="163499" y="403136"/>
                </a:moveTo>
                <a:lnTo>
                  <a:pt x="140144" y="403136"/>
                </a:lnTo>
                <a:lnTo>
                  <a:pt x="140144" y="444030"/>
                </a:lnTo>
                <a:lnTo>
                  <a:pt x="163499" y="444030"/>
                </a:lnTo>
                <a:lnTo>
                  <a:pt x="163499" y="403136"/>
                </a:lnTo>
                <a:close/>
              </a:path>
              <a:path w="443865" h="3350260">
                <a:moveTo>
                  <a:pt x="163499" y="0"/>
                </a:moveTo>
                <a:lnTo>
                  <a:pt x="140144" y="0"/>
                </a:lnTo>
                <a:lnTo>
                  <a:pt x="140144" y="40894"/>
                </a:lnTo>
                <a:lnTo>
                  <a:pt x="163499" y="40894"/>
                </a:lnTo>
                <a:lnTo>
                  <a:pt x="163499" y="0"/>
                </a:lnTo>
                <a:close/>
              </a:path>
              <a:path w="443865" h="3350260">
                <a:moveTo>
                  <a:pt x="210210" y="403136"/>
                </a:moveTo>
                <a:lnTo>
                  <a:pt x="186855" y="403136"/>
                </a:lnTo>
                <a:lnTo>
                  <a:pt x="186855" y="444030"/>
                </a:lnTo>
                <a:lnTo>
                  <a:pt x="210210" y="444030"/>
                </a:lnTo>
                <a:lnTo>
                  <a:pt x="210210" y="403136"/>
                </a:lnTo>
                <a:close/>
              </a:path>
              <a:path w="443865" h="3350260">
                <a:moveTo>
                  <a:pt x="210210" y="0"/>
                </a:moveTo>
                <a:lnTo>
                  <a:pt x="186855" y="0"/>
                </a:lnTo>
                <a:lnTo>
                  <a:pt x="186855" y="40894"/>
                </a:lnTo>
                <a:lnTo>
                  <a:pt x="210210" y="40894"/>
                </a:lnTo>
                <a:lnTo>
                  <a:pt x="210210" y="0"/>
                </a:lnTo>
                <a:close/>
              </a:path>
              <a:path w="443865" h="3350260">
                <a:moveTo>
                  <a:pt x="256921" y="0"/>
                </a:moveTo>
                <a:lnTo>
                  <a:pt x="233565" y="0"/>
                </a:lnTo>
                <a:lnTo>
                  <a:pt x="233565" y="40894"/>
                </a:lnTo>
                <a:lnTo>
                  <a:pt x="256921" y="40894"/>
                </a:lnTo>
                <a:lnTo>
                  <a:pt x="256921" y="0"/>
                </a:lnTo>
                <a:close/>
              </a:path>
              <a:path w="443865" h="3350260">
                <a:moveTo>
                  <a:pt x="256933" y="403136"/>
                </a:moveTo>
                <a:lnTo>
                  <a:pt x="233565" y="403136"/>
                </a:lnTo>
                <a:lnTo>
                  <a:pt x="233565" y="444030"/>
                </a:lnTo>
                <a:lnTo>
                  <a:pt x="256933" y="444030"/>
                </a:lnTo>
                <a:lnTo>
                  <a:pt x="256933" y="403136"/>
                </a:lnTo>
                <a:close/>
              </a:path>
              <a:path w="443865" h="3350260">
                <a:moveTo>
                  <a:pt x="303644" y="403136"/>
                </a:moveTo>
                <a:lnTo>
                  <a:pt x="280289" y="403136"/>
                </a:lnTo>
                <a:lnTo>
                  <a:pt x="280289" y="444030"/>
                </a:lnTo>
                <a:lnTo>
                  <a:pt x="303644" y="444030"/>
                </a:lnTo>
                <a:lnTo>
                  <a:pt x="303644" y="403136"/>
                </a:lnTo>
                <a:close/>
              </a:path>
              <a:path w="443865" h="3350260">
                <a:moveTo>
                  <a:pt x="303644" y="0"/>
                </a:moveTo>
                <a:lnTo>
                  <a:pt x="280289" y="0"/>
                </a:lnTo>
                <a:lnTo>
                  <a:pt x="280289" y="40894"/>
                </a:lnTo>
                <a:lnTo>
                  <a:pt x="303644" y="40894"/>
                </a:lnTo>
                <a:lnTo>
                  <a:pt x="303644" y="0"/>
                </a:lnTo>
                <a:close/>
              </a:path>
              <a:path w="443865" h="3350260">
                <a:moveTo>
                  <a:pt x="350354" y="403136"/>
                </a:moveTo>
                <a:lnTo>
                  <a:pt x="326999" y="403136"/>
                </a:lnTo>
                <a:lnTo>
                  <a:pt x="326999" y="444030"/>
                </a:lnTo>
                <a:lnTo>
                  <a:pt x="350354" y="444030"/>
                </a:lnTo>
                <a:lnTo>
                  <a:pt x="350354" y="403136"/>
                </a:lnTo>
                <a:close/>
              </a:path>
              <a:path w="443865" h="3350260">
                <a:moveTo>
                  <a:pt x="350354" y="0"/>
                </a:moveTo>
                <a:lnTo>
                  <a:pt x="326999" y="0"/>
                </a:lnTo>
                <a:lnTo>
                  <a:pt x="326999" y="40894"/>
                </a:lnTo>
                <a:lnTo>
                  <a:pt x="350354" y="40894"/>
                </a:lnTo>
                <a:lnTo>
                  <a:pt x="350354" y="0"/>
                </a:lnTo>
                <a:close/>
              </a:path>
              <a:path w="443865" h="3350260">
                <a:moveTo>
                  <a:pt x="379552" y="87642"/>
                </a:moveTo>
                <a:lnTo>
                  <a:pt x="377710" y="78536"/>
                </a:lnTo>
                <a:lnTo>
                  <a:pt x="372706" y="71107"/>
                </a:lnTo>
                <a:lnTo>
                  <a:pt x="365290" y="66103"/>
                </a:lnTo>
                <a:lnTo>
                  <a:pt x="356196" y="64262"/>
                </a:lnTo>
                <a:lnTo>
                  <a:pt x="321157" y="64262"/>
                </a:lnTo>
                <a:lnTo>
                  <a:pt x="321157" y="122694"/>
                </a:lnTo>
                <a:lnTo>
                  <a:pt x="321157" y="321335"/>
                </a:lnTo>
                <a:lnTo>
                  <a:pt x="122618" y="321335"/>
                </a:lnTo>
                <a:lnTo>
                  <a:pt x="122618" y="122694"/>
                </a:lnTo>
                <a:lnTo>
                  <a:pt x="321157" y="122694"/>
                </a:lnTo>
                <a:lnTo>
                  <a:pt x="321157" y="64262"/>
                </a:lnTo>
                <a:lnTo>
                  <a:pt x="87591" y="64262"/>
                </a:lnTo>
                <a:lnTo>
                  <a:pt x="78498" y="66103"/>
                </a:lnTo>
                <a:lnTo>
                  <a:pt x="71069" y="71107"/>
                </a:lnTo>
                <a:lnTo>
                  <a:pt x="66065" y="78536"/>
                </a:lnTo>
                <a:lnTo>
                  <a:pt x="64236" y="87642"/>
                </a:lnTo>
                <a:lnTo>
                  <a:pt x="64236" y="356387"/>
                </a:lnTo>
                <a:lnTo>
                  <a:pt x="66065" y="365493"/>
                </a:lnTo>
                <a:lnTo>
                  <a:pt x="71069" y="372910"/>
                </a:lnTo>
                <a:lnTo>
                  <a:pt x="78498" y="377926"/>
                </a:lnTo>
                <a:lnTo>
                  <a:pt x="87591" y="379755"/>
                </a:lnTo>
                <a:lnTo>
                  <a:pt x="356196" y="379755"/>
                </a:lnTo>
                <a:lnTo>
                  <a:pt x="365290" y="377926"/>
                </a:lnTo>
                <a:lnTo>
                  <a:pt x="372706" y="372910"/>
                </a:lnTo>
                <a:lnTo>
                  <a:pt x="377710" y="365493"/>
                </a:lnTo>
                <a:lnTo>
                  <a:pt x="379552" y="356387"/>
                </a:lnTo>
                <a:lnTo>
                  <a:pt x="379552" y="321335"/>
                </a:lnTo>
                <a:lnTo>
                  <a:pt x="379552" y="122694"/>
                </a:lnTo>
                <a:lnTo>
                  <a:pt x="379552" y="87642"/>
                </a:lnTo>
                <a:close/>
              </a:path>
              <a:path w="443865" h="3350260">
                <a:moveTo>
                  <a:pt x="392404" y="3327463"/>
                </a:moveTo>
                <a:lnTo>
                  <a:pt x="348018" y="3327463"/>
                </a:lnTo>
                <a:lnTo>
                  <a:pt x="348018" y="3290659"/>
                </a:lnTo>
                <a:lnTo>
                  <a:pt x="348018" y="3287153"/>
                </a:lnTo>
                <a:lnTo>
                  <a:pt x="348018" y="3221710"/>
                </a:lnTo>
                <a:lnTo>
                  <a:pt x="348018" y="3219958"/>
                </a:lnTo>
                <a:lnTo>
                  <a:pt x="348018" y="3173806"/>
                </a:lnTo>
                <a:lnTo>
                  <a:pt x="341591" y="3167380"/>
                </a:lnTo>
                <a:lnTo>
                  <a:pt x="293128" y="3167380"/>
                </a:lnTo>
                <a:lnTo>
                  <a:pt x="293128" y="3254425"/>
                </a:lnTo>
                <a:lnTo>
                  <a:pt x="260426" y="3287153"/>
                </a:lnTo>
                <a:lnTo>
                  <a:pt x="252260" y="3278975"/>
                </a:lnTo>
                <a:lnTo>
                  <a:pt x="276783" y="3254425"/>
                </a:lnTo>
                <a:lnTo>
                  <a:pt x="252260" y="3229889"/>
                </a:lnTo>
                <a:lnTo>
                  <a:pt x="260426" y="3221710"/>
                </a:lnTo>
                <a:lnTo>
                  <a:pt x="293128" y="3254425"/>
                </a:lnTo>
                <a:lnTo>
                  <a:pt x="293128" y="3167380"/>
                </a:lnTo>
                <a:lnTo>
                  <a:pt x="241160" y="3167380"/>
                </a:lnTo>
                <a:lnTo>
                  <a:pt x="241160" y="3224631"/>
                </a:lnTo>
                <a:lnTo>
                  <a:pt x="213715" y="3290659"/>
                </a:lnTo>
                <a:lnTo>
                  <a:pt x="204520" y="3286569"/>
                </a:lnTo>
                <a:lnTo>
                  <a:pt x="203212" y="3285985"/>
                </a:lnTo>
                <a:lnTo>
                  <a:pt x="230162" y="3221126"/>
                </a:lnTo>
                <a:lnTo>
                  <a:pt x="230644" y="3219958"/>
                </a:lnTo>
                <a:lnTo>
                  <a:pt x="241160" y="3224631"/>
                </a:lnTo>
                <a:lnTo>
                  <a:pt x="241160" y="3167380"/>
                </a:lnTo>
                <a:lnTo>
                  <a:pt x="191528" y="3167380"/>
                </a:lnTo>
                <a:lnTo>
                  <a:pt x="191528" y="3229305"/>
                </a:lnTo>
                <a:lnTo>
                  <a:pt x="167005" y="3253841"/>
                </a:lnTo>
                <a:lnTo>
                  <a:pt x="191528" y="3278390"/>
                </a:lnTo>
                <a:lnTo>
                  <a:pt x="183349" y="3286569"/>
                </a:lnTo>
                <a:lnTo>
                  <a:pt x="150647" y="3253841"/>
                </a:lnTo>
                <a:lnTo>
                  <a:pt x="183349" y="3221126"/>
                </a:lnTo>
                <a:lnTo>
                  <a:pt x="191528" y="3229305"/>
                </a:lnTo>
                <a:lnTo>
                  <a:pt x="191528" y="3167380"/>
                </a:lnTo>
                <a:lnTo>
                  <a:pt x="102768" y="3167380"/>
                </a:lnTo>
                <a:lnTo>
                  <a:pt x="96342" y="3173806"/>
                </a:lnTo>
                <a:lnTo>
                  <a:pt x="96342" y="3327463"/>
                </a:lnTo>
                <a:lnTo>
                  <a:pt x="51968" y="3327463"/>
                </a:lnTo>
                <a:lnTo>
                  <a:pt x="51968" y="3343237"/>
                </a:lnTo>
                <a:lnTo>
                  <a:pt x="58394" y="3349663"/>
                </a:lnTo>
                <a:lnTo>
                  <a:pt x="385978" y="3349663"/>
                </a:lnTo>
                <a:lnTo>
                  <a:pt x="392404" y="3343237"/>
                </a:lnTo>
                <a:lnTo>
                  <a:pt x="392404" y="3327463"/>
                </a:lnTo>
                <a:close/>
              </a:path>
              <a:path w="443865" h="3350260">
                <a:moveTo>
                  <a:pt x="418096" y="3267875"/>
                </a:moveTo>
                <a:lnTo>
                  <a:pt x="408940" y="3181400"/>
                </a:lnTo>
                <a:lnTo>
                  <a:pt x="408813" y="3180232"/>
                </a:lnTo>
                <a:lnTo>
                  <a:pt x="408749" y="3179648"/>
                </a:lnTo>
                <a:lnTo>
                  <a:pt x="387146" y="3136417"/>
                </a:lnTo>
                <a:lnTo>
                  <a:pt x="356844" y="3116554"/>
                </a:lnTo>
                <a:lnTo>
                  <a:pt x="352031" y="3113849"/>
                </a:lnTo>
                <a:lnTo>
                  <a:pt x="343700" y="3110128"/>
                </a:lnTo>
                <a:lnTo>
                  <a:pt x="332867" y="3105277"/>
                </a:lnTo>
                <a:lnTo>
                  <a:pt x="312978" y="3097847"/>
                </a:lnTo>
                <a:lnTo>
                  <a:pt x="284378" y="3086163"/>
                </a:lnTo>
                <a:lnTo>
                  <a:pt x="282041" y="3084995"/>
                </a:lnTo>
                <a:lnTo>
                  <a:pt x="280873" y="3083242"/>
                </a:lnTo>
                <a:lnTo>
                  <a:pt x="280873" y="3079737"/>
                </a:lnTo>
                <a:lnTo>
                  <a:pt x="280873" y="3066885"/>
                </a:lnTo>
                <a:lnTo>
                  <a:pt x="284391" y="3063379"/>
                </a:lnTo>
                <a:lnTo>
                  <a:pt x="295706" y="3052114"/>
                </a:lnTo>
                <a:lnTo>
                  <a:pt x="306705" y="3034538"/>
                </a:lnTo>
                <a:lnTo>
                  <a:pt x="313550" y="3014878"/>
                </a:lnTo>
                <a:lnTo>
                  <a:pt x="315899" y="2993860"/>
                </a:lnTo>
                <a:lnTo>
                  <a:pt x="315899" y="2972828"/>
                </a:lnTo>
                <a:lnTo>
                  <a:pt x="319405" y="2975165"/>
                </a:lnTo>
                <a:lnTo>
                  <a:pt x="327583" y="2976334"/>
                </a:lnTo>
                <a:lnTo>
                  <a:pt x="326390" y="2972828"/>
                </a:lnTo>
                <a:lnTo>
                  <a:pt x="317652" y="2947124"/>
                </a:lnTo>
                <a:lnTo>
                  <a:pt x="315315" y="2938932"/>
                </a:lnTo>
                <a:lnTo>
                  <a:pt x="314769" y="2935046"/>
                </a:lnTo>
                <a:lnTo>
                  <a:pt x="314731" y="2934843"/>
                </a:lnTo>
                <a:lnTo>
                  <a:pt x="313156" y="2929001"/>
                </a:lnTo>
                <a:lnTo>
                  <a:pt x="308508" y="2911716"/>
                </a:lnTo>
                <a:lnTo>
                  <a:pt x="297294" y="2892196"/>
                </a:lnTo>
                <a:lnTo>
                  <a:pt x="291960" y="2886684"/>
                </a:lnTo>
                <a:lnTo>
                  <a:pt x="291960" y="2952381"/>
                </a:lnTo>
                <a:lnTo>
                  <a:pt x="291846" y="2993860"/>
                </a:lnTo>
                <a:lnTo>
                  <a:pt x="286435" y="3020491"/>
                </a:lnTo>
                <a:lnTo>
                  <a:pt x="271373" y="3042793"/>
                </a:lnTo>
                <a:lnTo>
                  <a:pt x="268020" y="3045066"/>
                </a:lnTo>
                <a:lnTo>
                  <a:pt x="268020" y="3103702"/>
                </a:lnTo>
                <a:lnTo>
                  <a:pt x="256540" y="3106750"/>
                </a:lnTo>
                <a:lnTo>
                  <a:pt x="244881" y="3108883"/>
                </a:lnTo>
                <a:lnTo>
                  <a:pt x="232092" y="3110128"/>
                </a:lnTo>
                <a:lnTo>
                  <a:pt x="221310" y="3110128"/>
                </a:lnTo>
                <a:lnTo>
                  <a:pt x="209829" y="3109696"/>
                </a:lnTo>
                <a:lnTo>
                  <a:pt x="198247" y="3108439"/>
                </a:lnTo>
                <a:lnTo>
                  <a:pt x="186651" y="3106420"/>
                </a:lnTo>
                <a:lnTo>
                  <a:pt x="175183" y="3103702"/>
                </a:lnTo>
                <a:lnTo>
                  <a:pt x="179959" y="3099143"/>
                </a:lnTo>
                <a:lnTo>
                  <a:pt x="183642" y="3093542"/>
                </a:lnTo>
                <a:lnTo>
                  <a:pt x="186016" y="3087179"/>
                </a:lnTo>
                <a:lnTo>
                  <a:pt x="186855" y="3080321"/>
                </a:lnTo>
                <a:lnTo>
                  <a:pt x="186855" y="3079737"/>
                </a:lnTo>
                <a:lnTo>
                  <a:pt x="204050" y="3084995"/>
                </a:lnTo>
                <a:lnTo>
                  <a:pt x="221881" y="3086760"/>
                </a:lnTo>
                <a:lnTo>
                  <a:pt x="239737" y="3084995"/>
                </a:lnTo>
                <a:lnTo>
                  <a:pt x="256933" y="3079737"/>
                </a:lnTo>
                <a:lnTo>
                  <a:pt x="256933" y="3080321"/>
                </a:lnTo>
                <a:lnTo>
                  <a:pt x="257467" y="3084995"/>
                </a:lnTo>
                <a:lnTo>
                  <a:pt x="257530" y="3085579"/>
                </a:lnTo>
                <a:lnTo>
                  <a:pt x="257594" y="3086163"/>
                </a:lnTo>
                <a:lnTo>
                  <a:pt x="257670" y="3086849"/>
                </a:lnTo>
                <a:lnTo>
                  <a:pt x="259842" y="3093110"/>
                </a:lnTo>
                <a:lnTo>
                  <a:pt x="263334" y="3098812"/>
                </a:lnTo>
                <a:lnTo>
                  <a:pt x="268020" y="3103702"/>
                </a:lnTo>
                <a:lnTo>
                  <a:pt x="268020" y="3045066"/>
                </a:lnTo>
                <a:lnTo>
                  <a:pt x="249097" y="3057855"/>
                </a:lnTo>
                <a:lnTo>
                  <a:pt x="221894" y="3063379"/>
                </a:lnTo>
                <a:lnTo>
                  <a:pt x="195834" y="3058426"/>
                </a:lnTo>
                <a:lnTo>
                  <a:pt x="174155" y="3044761"/>
                </a:lnTo>
                <a:lnTo>
                  <a:pt x="158826" y="3024187"/>
                </a:lnTo>
                <a:lnTo>
                  <a:pt x="153733" y="3005544"/>
                </a:lnTo>
                <a:lnTo>
                  <a:pt x="151815" y="2998533"/>
                </a:lnTo>
                <a:lnTo>
                  <a:pt x="184124" y="2986595"/>
                </a:lnTo>
                <a:lnTo>
                  <a:pt x="218389" y="2971000"/>
                </a:lnTo>
                <a:lnTo>
                  <a:pt x="250024" y="2951784"/>
                </a:lnTo>
                <a:lnTo>
                  <a:pt x="274447" y="2929001"/>
                </a:lnTo>
                <a:lnTo>
                  <a:pt x="278498" y="2935046"/>
                </a:lnTo>
                <a:lnTo>
                  <a:pt x="282765" y="2940913"/>
                </a:lnTo>
                <a:lnTo>
                  <a:pt x="287261" y="2946666"/>
                </a:lnTo>
                <a:lnTo>
                  <a:pt x="291960" y="2952381"/>
                </a:lnTo>
                <a:lnTo>
                  <a:pt x="291960" y="2886684"/>
                </a:lnTo>
                <a:lnTo>
                  <a:pt x="281813" y="2876181"/>
                </a:lnTo>
                <a:lnTo>
                  <a:pt x="269824" y="2868244"/>
                </a:lnTo>
                <a:lnTo>
                  <a:pt x="262763" y="2863570"/>
                </a:lnTo>
                <a:lnTo>
                  <a:pt x="260426" y="2862402"/>
                </a:lnTo>
                <a:lnTo>
                  <a:pt x="257505" y="2862402"/>
                </a:lnTo>
                <a:lnTo>
                  <a:pt x="255181" y="2864154"/>
                </a:lnTo>
                <a:lnTo>
                  <a:pt x="249923" y="2868244"/>
                </a:lnTo>
                <a:lnTo>
                  <a:pt x="244081" y="2860065"/>
                </a:lnTo>
                <a:lnTo>
                  <a:pt x="242328" y="2857728"/>
                </a:lnTo>
                <a:lnTo>
                  <a:pt x="239991" y="2855391"/>
                </a:lnTo>
                <a:lnTo>
                  <a:pt x="237070" y="2854807"/>
                </a:lnTo>
                <a:lnTo>
                  <a:pt x="231813" y="2853639"/>
                </a:lnTo>
                <a:lnTo>
                  <a:pt x="226568" y="2853055"/>
                </a:lnTo>
                <a:lnTo>
                  <a:pt x="221310" y="2853055"/>
                </a:lnTo>
                <a:lnTo>
                  <a:pt x="160655" y="2877083"/>
                </a:lnTo>
                <a:lnTo>
                  <a:pt x="128460" y="2936595"/>
                </a:lnTo>
                <a:lnTo>
                  <a:pt x="128384" y="2952381"/>
                </a:lnTo>
                <a:lnTo>
                  <a:pt x="128016" y="2960154"/>
                </a:lnTo>
                <a:lnTo>
                  <a:pt x="126644" y="2969463"/>
                </a:lnTo>
                <a:lnTo>
                  <a:pt x="124269" y="2978556"/>
                </a:lnTo>
                <a:lnTo>
                  <a:pt x="120878" y="2987433"/>
                </a:lnTo>
                <a:lnTo>
                  <a:pt x="110947" y="3010801"/>
                </a:lnTo>
                <a:lnTo>
                  <a:pt x="117957" y="3009049"/>
                </a:lnTo>
                <a:lnTo>
                  <a:pt x="129628" y="3005544"/>
                </a:lnTo>
                <a:lnTo>
                  <a:pt x="133527" y="3022993"/>
                </a:lnTo>
                <a:lnTo>
                  <a:pt x="140652" y="3039135"/>
                </a:lnTo>
                <a:lnTo>
                  <a:pt x="150736" y="3053524"/>
                </a:lnTo>
                <a:lnTo>
                  <a:pt x="163499" y="3065716"/>
                </a:lnTo>
                <a:lnTo>
                  <a:pt x="163499" y="3082658"/>
                </a:lnTo>
                <a:lnTo>
                  <a:pt x="162331" y="3084995"/>
                </a:lnTo>
                <a:lnTo>
                  <a:pt x="159994" y="3085579"/>
                </a:lnTo>
                <a:lnTo>
                  <a:pt x="131381" y="3097263"/>
                </a:lnTo>
                <a:lnTo>
                  <a:pt x="92329" y="3113265"/>
                </a:lnTo>
                <a:lnTo>
                  <a:pt x="57226" y="3135833"/>
                </a:lnTo>
                <a:lnTo>
                  <a:pt x="35039" y="3179064"/>
                </a:lnTo>
                <a:lnTo>
                  <a:pt x="25107" y="3267875"/>
                </a:lnTo>
                <a:lnTo>
                  <a:pt x="25171" y="3277412"/>
                </a:lnTo>
                <a:lnTo>
                  <a:pt x="53581" y="3308553"/>
                </a:lnTo>
                <a:lnTo>
                  <a:pt x="68313" y="3315195"/>
                </a:lnTo>
                <a:lnTo>
                  <a:pt x="84670" y="3315195"/>
                </a:lnTo>
                <a:lnTo>
                  <a:pt x="84670" y="3297085"/>
                </a:lnTo>
                <a:lnTo>
                  <a:pt x="76454" y="3293884"/>
                </a:lnTo>
                <a:lnTo>
                  <a:pt x="68465" y="3290366"/>
                </a:lnTo>
                <a:lnTo>
                  <a:pt x="60731" y="3286417"/>
                </a:lnTo>
                <a:lnTo>
                  <a:pt x="53136" y="3281896"/>
                </a:lnTo>
                <a:lnTo>
                  <a:pt x="49631" y="3279559"/>
                </a:lnTo>
                <a:lnTo>
                  <a:pt x="47879" y="3275469"/>
                </a:lnTo>
                <a:lnTo>
                  <a:pt x="48463" y="3271380"/>
                </a:lnTo>
                <a:lnTo>
                  <a:pt x="58394" y="3181400"/>
                </a:lnTo>
                <a:lnTo>
                  <a:pt x="86995" y="3143135"/>
                </a:lnTo>
                <a:lnTo>
                  <a:pt x="138976" y="3119475"/>
                </a:lnTo>
                <a:lnTo>
                  <a:pt x="148323" y="3116554"/>
                </a:lnTo>
                <a:lnTo>
                  <a:pt x="162763" y="3123628"/>
                </a:lnTo>
                <a:lnTo>
                  <a:pt x="180289" y="3128962"/>
                </a:lnTo>
                <a:lnTo>
                  <a:pt x="200215" y="3132328"/>
                </a:lnTo>
                <a:lnTo>
                  <a:pt x="221894" y="3133496"/>
                </a:lnTo>
                <a:lnTo>
                  <a:pt x="243573" y="3132328"/>
                </a:lnTo>
                <a:lnTo>
                  <a:pt x="263575" y="3128962"/>
                </a:lnTo>
                <a:lnTo>
                  <a:pt x="281266" y="3123628"/>
                </a:lnTo>
                <a:lnTo>
                  <a:pt x="296049" y="3116554"/>
                </a:lnTo>
                <a:lnTo>
                  <a:pt x="304812" y="3119475"/>
                </a:lnTo>
                <a:lnTo>
                  <a:pt x="340360" y="3134080"/>
                </a:lnTo>
                <a:lnTo>
                  <a:pt x="377418" y="3159277"/>
                </a:lnTo>
                <a:lnTo>
                  <a:pt x="384670" y="3179064"/>
                </a:lnTo>
                <a:lnTo>
                  <a:pt x="395312" y="3270796"/>
                </a:lnTo>
                <a:lnTo>
                  <a:pt x="359117" y="3296501"/>
                </a:lnTo>
                <a:lnTo>
                  <a:pt x="359117" y="3315195"/>
                </a:lnTo>
                <a:lnTo>
                  <a:pt x="374878" y="3315195"/>
                </a:lnTo>
                <a:lnTo>
                  <a:pt x="382308" y="3312007"/>
                </a:lnTo>
                <a:lnTo>
                  <a:pt x="415391" y="3286417"/>
                </a:lnTo>
                <a:lnTo>
                  <a:pt x="418033" y="3277412"/>
                </a:lnTo>
                <a:lnTo>
                  <a:pt x="418096" y="3267875"/>
                </a:lnTo>
                <a:close/>
              </a:path>
              <a:path w="443865" h="3350260">
                <a:moveTo>
                  <a:pt x="443788" y="327177"/>
                </a:moveTo>
                <a:lnTo>
                  <a:pt x="402907" y="327177"/>
                </a:lnTo>
                <a:lnTo>
                  <a:pt x="402907" y="350545"/>
                </a:lnTo>
                <a:lnTo>
                  <a:pt x="443788" y="350545"/>
                </a:lnTo>
                <a:lnTo>
                  <a:pt x="443788" y="327177"/>
                </a:lnTo>
                <a:close/>
              </a:path>
              <a:path w="443865" h="3350260">
                <a:moveTo>
                  <a:pt x="443788" y="280441"/>
                </a:moveTo>
                <a:lnTo>
                  <a:pt x="402907" y="280441"/>
                </a:lnTo>
                <a:lnTo>
                  <a:pt x="402907" y="303809"/>
                </a:lnTo>
                <a:lnTo>
                  <a:pt x="443788" y="303809"/>
                </a:lnTo>
                <a:lnTo>
                  <a:pt x="443788" y="280441"/>
                </a:lnTo>
                <a:close/>
              </a:path>
              <a:path w="443865" h="3350260">
                <a:moveTo>
                  <a:pt x="443788" y="233692"/>
                </a:moveTo>
                <a:lnTo>
                  <a:pt x="402907" y="233692"/>
                </a:lnTo>
                <a:lnTo>
                  <a:pt x="402907" y="257073"/>
                </a:lnTo>
                <a:lnTo>
                  <a:pt x="443788" y="257073"/>
                </a:lnTo>
                <a:lnTo>
                  <a:pt x="443788" y="233692"/>
                </a:lnTo>
                <a:close/>
              </a:path>
              <a:path w="443865" h="3350260">
                <a:moveTo>
                  <a:pt x="443788" y="186956"/>
                </a:moveTo>
                <a:lnTo>
                  <a:pt x="402907" y="186956"/>
                </a:lnTo>
                <a:lnTo>
                  <a:pt x="402907" y="210324"/>
                </a:lnTo>
                <a:lnTo>
                  <a:pt x="443788" y="210324"/>
                </a:lnTo>
                <a:lnTo>
                  <a:pt x="443788" y="186956"/>
                </a:lnTo>
                <a:close/>
              </a:path>
              <a:path w="443865" h="3350260">
                <a:moveTo>
                  <a:pt x="443788" y="140220"/>
                </a:moveTo>
                <a:lnTo>
                  <a:pt x="402907" y="140220"/>
                </a:lnTo>
                <a:lnTo>
                  <a:pt x="402907" y="163588"/>
                </a:lnTo>
                <a:lnTo>
                  <a:pt x="443788" y="163588"/>
                </a:lnTo>
                <a:lnTo>
                  <a:pt x="443788" y="140220"/>
                </a:lnTo>
                <a:close/>
              </a:path>
              <a:path w="443865" h="3350260">
                <a:moveTo>
                  <a:pt x="443788" y="93484"/>
                </a:moveTo>
                <a:lnTo>
                  <a:pt x="402907" y="93484"/>
                </a:lnTo>
                <a:lnTo>
                  <a:pt x="402907" y="116852"/>
                </a:lnTo>
                <a:lnTo>
                  <a:pt x="443788" y="116852"/>
                </a:lnTo>
                <a:lnTo>
                  <a:pt x="443788" y="934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573006" y="2692653"/>
            <a:ext cx="1355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272424"/>
                </a:solidFill>
                <a:latin typeface="Times New Roman"/>
                <a:cs typeface="Times New Roman"/>
              </a:rPr>
              <a:t>Hardware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573006" y="3342513"/>
            <a:ext cx="2469515" cy="1626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</a:tabLst>
            </a:pP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ESP32</a:t>
            </a:r>
            <a:r>
              <a:rPr sz="18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&amp;</a:t>
            </a:r>
            <a:r>
              <a:rPr sz="18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Raspberry</a:t>
            </a:r>
            <a:r>
              <a:rPr sz="18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272424"/>
                </a:solidFill>
                <a:latin typeface="Times New Roman"/>
                <a:cs typeface="Times New Roman"/>
              </a:rPr>
              <a:t>Pi</a:t>
            </a:r>
            <a:endParaRPr sz="1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354965" algn="l"/>
              </a:tabLst>
            </a:pP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AD8232</a:t>
            </a:r>
            <a:r>
              <a:rPr sz="1800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(ECG)</a:t>
            </a:r>
            <a:endParaRPr sz="1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325"/>
              </a:spcBef>
              <a:buAutoNum type="arabicPeriod"/>
              <a:tabLst>
                <a:tab pos="354965" algn="l"/>
              </a:tabLst>
            </a:pP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MAX30102</a:t>
            </a:r>
            <a:r>
              <a:rPr sz="1800" spc="-8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(SpO₂)</a:t>
            </a:r>
            <a:endParaRPr sz="1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354965" algn="l"/>
              </a:tabLst>
            </a:pP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MQ135</a:t>
            </a:r>
            <a:r>
              <a:rPr sz="18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(Air</a:t>
            </a:r>
            <a:r>
              <a:rPr sz="1800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Quality)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573006" y="5552313"/>
            <a:ext cx="1186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272424"/>
                </a:solidFill>
                <a:latin typeface="Times New Roman"/>
                <a:cs typeface="Times New Roman"/>
              </a:rPr>
              <a:t>Software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573006" y="6201613"/>
            <a:ext cx="2640965" cy="1184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</a:tabLst>
            </a:pP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Python,</a:t>
            </a:r>
            <a:r>
              <a:rPr sz="1800" spc="-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TensorFlow</a:t>
            </a:r>
            <a:r>
              <a:rPr sz="1800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272424"/>
                </a:solidFill>
                <a:latin typeface="Times New Roman"/>
                <a:cs typeface="Times New Roman"/>
              </a:rPr>
              <a:t>Lite</a:t>
            </a:r>
            <a:endParaRPr sz="1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325"/>
              </a:spcBef>
              <a:buAutoNum type="arabicPeriod"/>
              <a:tabLst>
                <a:tab pos="354965" algn="l"/>
              </a:tabLst>
            </a:pP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ThingSpeak</a:t>
            </a:r>
            <a:r>
              <a:rPr sz="1800" spc="-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(Cloud)</a:t>
            </a:r>
            <a:endParaRPr sz="1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325"/>
              </a:spcBef>
              <a:buAutoNum type="arabicPeriod"/>
              <a:tabLst>
                <a:tab pos="354965" algn="l"/>
              </a:tabLst>
            </a:pPr>
            <a:r>
              <a:rPr sz="1800" spc="-30" dirty="0">
                <a:solidFill>
                  <a:srgbClr val="272424"/>
                </a:solidFill>
                <a:latin typeface="Times New Roman"/>
                <a:cs typeface="Times New Roman"/>
              </a:rPr>
              <a:t>Telegram</a:t>
            </a:r>
            <a:r>
              <a:rPr sz="1800" spc="-10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API</a:t>
            </a:r>
            <a:r>
              <a:rPr sz="1800" spc="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(Alerts)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715" y="146340"/>
            <a:ext cx="1433851" cy="5487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7622" rIns="0" bIns="0" rtlCol="0">
            <a:spAutoFit/>
          </a:bodyPr>
          <a:lstStyle/>
          <a:p>
            <a:pPr marL="2597785">
              <a:lnSpc>
                <a:spcPct val="100000"/>
              </a:lnSpc>
              <a:spcBef>
                <a:spcPts val="95"/>
              </a:spcBef>
            </a:pPr>
            <a:r>
              <a:rPr dirty="0"/>
              <a:t>CHALLENGES</a:t>
            </a:r>
            <a:r>
              <a:rPr spc="-85" dirty="0"/>
              <a:t> </a:t>
            </a:r>
            <a:r>
              <a:rPr dirty="0"/>
              <a:t>&amp;</a:t>
            </a:r>
            <a:r>
              <a:rPr spc="-120" dirty="0"/>
              <a:t> </a:t>
            </a:r>
            <a:r>
              <a:rPr spc="-10" dirty="0"/>
              <a:t>MITIGATION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3034" y="953515"/>
            <a:ext cx="75101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Our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team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successfully</a:t>
            </a:r>
            <a:r>
              <a:rPr sz="14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navigated</a:t>
            </a:r>
            <a:r>
              <a:rPr sz="14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several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technical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hurdles</a:t>
            </a:r>
            <a:r>
              <a:rPr sz="14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to</a:t>
            </a:r>
            <a:r>
              <a:rPr sz="14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ensure</a:t>
            </a:r>
            <a:r>
              <a:rPr sz="1400" spc="-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AURA-AI's</a:t>
            </a:r>
            <a:r>
              <a:rPr sz="1400" spc="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reliability</a:t>
            </a:r>
            <a:r>
              <a:rPr sz="14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4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precision.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1962" y="1540891"/>
            <a:ext cx="6790690" cy="407034"/>
            <a:chOff x="461962" y="1540891"/>
            <a:chExt cx="6790690" cy="407034"/>
          </a:xfrm>
        </p:grpSpPr>
        <p:sp>
          <p:nvSpPr>
            <p:cNvPr id="5" name="object 5"/>
            <p:cNvSpPr/>
            <p:nvPr/>
          </p:nvSpPr>
          <p:spPr>
            <a:xfrm>
              <a:off x="665314" y="1677797"/>
              <a:ext cx="6583680" cy="133350"/>
            </a:xfrm>
            <a:custGeom>
              <a:avLst/>
              <a:gdLst/>
              <a:ahLst/>
              <a:cxnLst/>
              <a:rect l="l" t="t" r="r" b="b"/>
              <a:pathLst>
                <a:path w="6583680" h="133350">
                  <a:moveTo>
                    <a:pt x="6527330" y="0"/>
                  </a:moveTo>
                  <a:lnTo>
                    <a:pt x="55905" y="0"/>
                  </a:lnTo>
                  <a:lnTo>
                    <a:pt x="34145" y="4391"/>
                  </a:lnTo>
                  <a:lnTo>
                    <a:pt x="16375" y="16367"/>
                  </a:lnTo>
                  <a:lnTo>
                    <a:pt x="4393" y="34129"/>
                  </a:lnTo>
                  <a:lnTo>
                    <a:pt x="0" y="55879"/>
                  </a:lnTo>
                  <a:lnTo>
                    <a:pt x="0" y="77088"/>
                  </a:lnTo>
                  <a:lnTo>
                    <a:pt x="4393" y="98839"/>
                  </a:lnTo>
                  <a:lnTo>
                    <a:pt x="16375" y="116601"/>
                  </a:lnTo>
                  <a:lnTo>
                    <a:pt x="34145" y="128577"/>
                  </a:lnTo>
                  <a:lnTo>
                    <a:pt x="55905" y="132968"/>
                  </a:lnTo>
                  <a:lnTo>
                    <a:pt x="6527330" y="132968"/>
                  </a:lnTo>
                  <a:lnTo>
                    <a:pt x="6549080" y="128577"/>
                  </a:lnTo>
                  <a:lnTo>
                    <a:pt x="6566842" y="116601"/>
                  </a:lnTo>
                  <a:lnTo>
                    <a:pt x="6578818" y="98839"/>
                  </a:lnTo>
                  <a:lnTo>
                    <a:pt x="6583210" y="77088"/>
                  </a:lnTo>
                  <a:lnTo>
                    <a:pt x="6583210" y="55879"/>
                  </a:lnTo>
                  <a:lnTo>
                    <a:pt x="6578818" y="34129"/>
                  </a:lnTo>
                  <a:lnTo>
                    <a:pt x="6566842" y="16367"/>
                  </a:lnTo>
                  <a:lnTo>
                    <a:pt x="6549080" y="4391"/>
                  </a:lnTo>
                  <a:lnTo>
                    <a:pt x="6527330" y="0"/>
                  </a:lnTo>
                  <a:close/>
                </a:path>
              </a:pathLst>
            </a:custGeom>
            <a:solidFill>
              <a:srgbClr val="DADB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5314" y="1677797"/>
              <a:ext cx="6583680" cy="133350"/>
            </a:xfrm>
            <a:custGeom>
              <a:avLst/>
              <a:gdLst/>
              <a:ahLst/>
              <a:cxnLst/>
              <a:rect l="l" t="t" r="r" b="b"/>
              <a:pathLst>
                <a:path w="6583680" h="133350">
                  <a:moveTo>
                    <a:pt x="0" y="55879"/>
                  </a:moveTo>
                  <a:lnTo>
                    <a:pt x="4393" y="34129"/>
                  </a:lnTo>
                  <a:lnTo>
                    <a:pt x="16375" y="16367"/>
                  </a:lnTo>
                  <a:lnTo>
                    <a:pt x="34145" y="4391"/>
                  </a:lnTo>
                  <a:lnTo>
                    <a:pt x="55905" y="0"/>
                  </a:lnTo>
                  <a:lnTo>
                    <a:pt x="6527330" y="0"/>
                  </a:lnTo>
                  <a:lnTo>
                    <a:pt x="6549080" y="4391"/>
                  </a:lnTo>
                  <a:lnTo>
                    <a:pt x="6566842" y="16367"/>
                  </a:lnTo>
                  <a:lnTo>
                    <a:pt x="6578818" y="34129"/>
                  </a:lnTo>
                  <a:lnTo>
                    <a:pt x="6583210" y="55879"/>
                  </a:lnTo>
                  <a:lnTo>
                    <a:pt x="6583210" y="77088"/>
                  </a:lnTo>
                  <a:lnTo>
                    <a:pt x="6578818" y="98839"/>
                  </a:lnTo>
                  <a:lnTo>
                    <a:pt x="6566842" y="116601"/>
                  </a:lnTo>
                  <a:lnTo>
                    <a:pt x="6549080" y="128577"/>
                  </a:lnTo>
                  <a:lnTo>
                    <a:pt x="6527330" y="132968"/>
                  </a:lnTo>
                  <a:lnTo>
                    <a:pt x="55905" y="132968"/>
                  </a:lnTo>
                  <a:lnTo>
                    <a:pt x="34145" y="128577"/>
                  </a:lnTo>
                  <a:lnTo>
                    <a:pt x="16375" y="116601"/>
                  </a:lnTo>
                  <a:lnTo>
                    <a:pt x="4393" y="98839"/>
                  </a:lnTo>
                  <a:lnTo>
                    <a:pt x="0" y="77088"/>
                  </a:lnTo>
                  <a:lnTo>
                    <a:pt x="0" y="55879"/>
                  </a:lnTo>
                  <a:close/>
                </a:path>
              </a:pathLst>
            </a:custGeom>
            <a:ln w="7620">
              <a:solidFill>
                <a:srgbClr val="C0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5772" y="1544701"/>
              <a:ext cx="399415" cy="399415"/>
            </a:xfrm>
            <a:custGeom>
              <a:avLst/>
              <a:gdLst/>
              <a:ahLst/>
              <a:cxnLst/>
              <a:rect l="l" t="t" r="r" b="b"/>
              <a:pathLst>
                <a:path w="399415" h="399414">
                  <a:moveTo>
                    <a:pt x="199605" y="0"/>
                  </a:moveTo>
                  <a:lnTo>
                    <a:pt x="153839" y="5266"/>
                  </a:lnTo>
                  <a:lnTo>
                    <a:pt x="111825" y="20271"/>
                  </a:lnTo>
                  <a:lnTo>
                    <a:pt x="74763" y="43817"/>
                  </a:lnTo>
                  <a:lnTo>
                    <a:pt x="43852" y="74710"/>
                  </a:lnTo>
                  <a:lnTo>
                    <a:pt x="20288" y="111754"/>
                  </a:lnTo>
                  <a:lnTo>
                    <a:pt x="5271" y="153755"/>
                  </a:lnTo>
                  <a:lnTo>
                    <a:pt x="0" y="199516"/>
                  </a:lnTo>
                  <a:lnTo>
                    <a:pt x="5271" y="245285"/>
                  </a:lnTo>
                  <a:lnTo>
                    <a:pt x="20288" y="287304"/>
                  </a:lnTo>
                  <a:lnTo>
                    <a:pt x="43852" y="324373"/>
                  </a:lnTo>
                  <a:lnTo>
                    <a:pt x="74763" y="355293"/>
                  </a:lnTo>
                  <a:lnTo>
                    <a:pt x="111825" y="378864"/>
                  </a:lnTo>
                  <a:lnTo>
                    <a:pt x="153839" y="393886"/>
                  </a:lnTo>
                  <a:lnTo>
                    <a:pt x="199605" y="399161"/>
                  </a:lnTo>
                  <a:lnTo>
                    <a:pt x="245376" y="393886"/>
                  </a:lnTo>
                  <a:lnTo>
                    <a:pt x="287391" y="378864"/>
                  </a:lnTo>
                  <a:lnTo>
                    <a:pt x="324453" y="355293"/>
                  </a:lnTo>
                  <a:lnTo>
                    <a:pt x="355363" y="324373"/>
                  </a:lnTo>
                  <a:lnTo>
                    <a:pt x="378925" y="287304"/>
                  </a:lnTo>
                  <a:lnTo>
                    <a:pt x="393940" y="245285"/>
                  </a:lnTo>
                  <a:lnTo>
                    <a:pt x="399211" y="199516"/>
                  </a:lnTo>
                  <a:lnTo>
                    <a:pt x="393940" y="153755"/>
                  </a:lnTo>
                  <a:lnTo>
                    <a:pt x="378925" y="111754"/>
                  </a:lnTo>
                  <a:lnTo>
                    <a:pt x="355363" y="74710"/>
                  </a:lnTo>
                  <a:lnTo>
                    <a:pt x="324453" y="43817"/>
                  </a:lnTo>
                  <a:lnTo>
                    <a:pt x="287391" y="20271"/>
                  </a:lnTo>
                  <a:lnTo>
                    <a:pt x="245376" y="5266"/>
                  </a:lnTo>
                  <a:lnTo>
                    <a:pt x="199605" y="0"/>
                  </a:lnTo>
                  <a:close/>
                </a:path>
              </a:pathLst>
            </a:custGeom>
            <a:solidFill>
              <a:srgbClr val="DADB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5772" y="1544701"/>
              <a:ext cx="399415" cy="399415"/>
            </a:xfrm>
            <a:custGeom>
              <a:avLst/>
              <a:gdLst/>
              <a:ahLst/>
              <a:cxnLst/>
              <a:rect l="l" t="t" r="r" b="b"/>
              <a:pathLst>
                <a:path w="399415" h="399414">
                  <a:moveTo>
                    <a:pt x="0" y="199516"/>
                  </a:moveTo>
                  <a:lnTo>
                    <a:pt x="5271" y="153755"/>
                  </a:lnTo>
                  <a:lnTo>
                    <a:pt x="20288" y="111754"/>
                  </a:lnTo>
                  <a:lnTo>
                    <a:pt x="43852" y="74710"/>
                  </a:lnTo>
                  <a:lnTo>
                    <a:pt x="74763" y="43817"/>
                  </a:lnTo>
                  <a:lnTo>
                    <a:pt x="111825" y="20271"/>
                  </a:lnTo>
                  <a:lnTo>
                    <a:pt x="153839" y="5266"/>
                  </a:lnTo>
                  <a:lnTo>
                    <a:pt x="199605" y="0"/>
                  </a:lnTo>
                  <a:lnTo>
                    <a:pt x="245376" y="5266"/>
                  </a:lnTo>
                  <a:lnTo>
                    <a:pt x="287391" y="20271"/>
                  </a:lnTo>
                  <a:lnTo>
                    <a:pt x="324453" y="43817"/>
                  </a:lnTo>
                  <a:lnTo>
                    <a:pt x="355363" y="74710"/>
                  </a:lnTo>
                  <a:lnTo>
                    <a:pt x="378925" y="111754"/>
                  </a:lnTo>
                  <a:lnTo>
                    <a:pt x="393940" y="153755"/>
                  </a:lnTo>
                  <a:lnTo>
                    <a:pt x="399211" y="199516"/>
                  </a:lnTo>
                  <a:lnTo>
                    <a:pt x="393940" y="245285"/>
                  </a:lnTo>
                  <a:lnTo>
                    <a:pt x="378925" y="287304"/>
                  </a:lnTo>
                  <a:lnTo>
                    <a:pt x="355363" y="324373"/>
                  </a:lnTo>
                  <a:lnTo>
                    <a:pt x="324453" y="355293"/>
                  </a:lnTo>
                  <a:lnTo>
                    <a:pt x="287391" y="378864"/>
                  </a:lnTo>
                  <a:lnTo>
                    <a:pt x="245376" y="393886"/>
                  </a:lnTo>
                  <a:lnTo>
                    <a:pt x="199605" y="399161"/>
                  </a:lnTo>
                  <a:lnTo>
                    <a:pt x="153839" y="393886"/>
                  </a:lnTo>
                  <a:lnTo>
                    <a:pt x="111825" y="378864"/>
                  </a:lnTo>
                  <a:lnTo>
                    <a:pt x="74763" y="355293"/>
                  </a:lnTo>
                  <a:lnTo>
                    <a:pt x="43852" y="324373"/>
                  </a:lnTo>
                  <a:lnTo>
                    <a:pt x="20288" y="287304"/>
                  </a:lnTo>
                  <a:lnTo>
                    <a:pt x="5271" y="245285"/>
                  </a:lnTo>
                  <a:lnTo>
                    <a:pt x="0" y="199516"/>
                  </a:lnTo>
                  <a:close/>
                </a:path>
              </a:pathLst>
            </a:custGeom>
            <a:ln w="7620">
              <a:solidFill>
                <a:srgbClr val="C0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5543" y="1619504"/>
              <a:ext cx="199555" cy="24955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86231" y="1866015"/>
            <a:ext cx="6535420" cy="143129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2000" b="1" dirty="0">
                <a:solidFill>
                  <a:srgbClr val="272424"/>
                </a:solidFill>
                <a:latin typeface="Times New Roman"/>
                <a:cs typeface="Times New Roman"/>
              </a:rPr>
              <a:t>MAX30102</a:t>
            </a:r>
            <a:r>
              <a:rPr sz="2000" b="1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72424"/>
                </a:solidFill>
                <a:latin typeface="Times New Roman"/>
                <a:cs typeface="Times New Roman"/>
              </a:rPr>
              <a:t>SpO₂</a:t>
            </a:r>
            <a:r>
              <a:rPr sz="2000" b="1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72424"/>
                </a:solidFill>
                <a:latin typeface="Times New Roman"/>
                <a:cs typeface="Times New Roman"/>
              </a:rPr>
              <a:t>Module</a:t>
            </a:r>
            <a:r>
              <a:rPr sz="2000" b="1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272424"/>
                </a:solidFill>
                <a:latin typeface="Times New Roman"/>
                <a:cs typeface="Times New Roman"/>
              </a:rPr>
              <a:t>Errors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Initial</a:t>
            </a:r>
            <a:r>
              <a:rPr sz="1400" spc="-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MAX30102</a:t>
            </a:r>
            <a:r>
              <a:rPr sz="14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SpO₂</a:t>
            </a:r>
            <a:r>
              <a:rPr sz="14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modules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purchased</a:t>
            </a:r>
            <a:r>
              <a:rPr sz="14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in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India</a:t>
            </a:r>
            <a:r>
              <a:rPr sz="14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had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PCB</a:t>
            </a:r>
            <a:r>
              <a:rPr sz="1400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errors.</a:t>
            </a:r>
            <a:r>
              <a:rPr sz="1400" spc="-6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This</a:t>
            </a:r>
            <a:r>
              <a:rPr sz="14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led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to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inaccurate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readings</a:t>
            </a:r>
            <a:r>
              <a:rPr sz="14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400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instability.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b="1" dirty="0">
                <a:solidFill>
                  <a:srgbClr val="272424"/>
                </a:solidFill>
                <a:latin typeface="Times New Roman"/>
                <a:cs typeface="Times New Roman"/>
              </a:rPr>
              <a:t>Fix:</a:t>
            </a:r>
            <a:r>
              <a:rPr sz="1400" b="1" spc="-6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45" dirty="0">
                <a:solidFill>
                  <a:srgbClr val="272424"/>
                </a:solidFill>
                <a:latin typeface="Times New Roman"/>
                <a:cs typeface="Times New Roman"/>
              </a:rPr>
              <a:t>We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performed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board-level</a:t>
            </a:r>
            <a:r>
              <a:rPr sz="1400" spc="-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soldering</a:t>
            </a:r>
            <a:r>
              <a:rPr sz="1400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to</a:t>
            </a:r>
            <a:r>
              <a:rPr sz="14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correct</a:t>
            </a:r>
            <a:r>
              <a:rPr sz="14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the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traces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4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implemented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careful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calibration</a:t>
            </a:r>
            <a:r>
              <a:rPr sz="1400" spc="-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procedures</a:t>
            </a:r>
            <a:r>
              <a:rPr sz="14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to</a:t>
            </a:r>
            <a:r>
              <a:rPr sz="14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ensure</a:t>
            </a:r>
            <a:r>
              <a:rPr sz="14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accurate</a:t>
            </a:r>
            <a:r>
              <a:rPr sz="14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SpO₂</a:t>
            </a:r>
            <a:r>
              <a:rPr sz="1400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readings.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377810" y="1341247"/>
            <a:ext cx="6790690" cy="407034"/>
            <a:chOff x="7377810" y="1341247"/>
            <a:chExt cx="6790690" cy="407034"/>
          </a:xfrm>
        </p:grpSpPr>
        <p:sp>
          <p:nvSpPr>
            <p:cNvPr id="12" name="object 12"/>
            <p:cNvSpPr/>
            <p:nvPr/>
          </p:nvSpPr>
          <p:spPr>
            <a:xfrm>
              <a:off x="7581137" y="1478280"/>
              <a:ext cx="6583680" cy="133350"/>
            </a:xfrm>
            <a:custGeom>
              <a:avLst/>
              <a:gdLst/>
              <a:ahLst/>
              <a:cxnLst/>
              <a:rect l="l" t="t" r="r" b="b"/>
              <a:pathLst>
                <a:path w="6583680" h="133350">
                  <a:moveTo>
                    <a:pt x="6527419" y="0"/>
                  </a:moveTo>
                  <a:lnTo>
                    <a:pt x="56006" y="0"/>
                  </a:lnTo>
                  <a:lnTo>
                    <a:pt x="34182" y="4391"/>
                  </a:lnTo>
                  <a:lnTo>
                    <a:pt x="16382" y="16367"/>
                  </a:lnTo>
                  <a:lnTo>
                    <a:pt x="4393" y="34129"/>
                  </a:lnTo>
                  <a:lnTo>
                    <a:pt x="0" y="55879"/>
                  </a:lnTo>
                  <a:lnTo>
                    <a:pt x="0" y="77089"/>
                  </a:lnTo>
                  <a:lnTo>
                    <a:pt x="4393" y="98839"/>
                  </a:lnTo>
                  <a:lnTo>
                    <a:pt x="16382" y="116601"/>
                  </a:lnTo>
                  <a:lnTo>
                    <a:pt x="34182" y="128577"/>
                  </a:lnTo>
                  <a:lnTo>
                    <a:pt x="56006" y="132969"/>
                  </a:lnTo>
                  <a:lnTo>
                    <a:pt x="6527419" y="132969"/>
                  </a:lnTo>
                  <a:lnTo>
                    <a:pt x="6549189" y="128577"/>
                  </a:lnTo>
                  <a:lnTo>
                    <a:pt x="6566995" y="116601"/>
                  </a:lnTo>
                  <a:lnTo>
                    <a:pt x="6579014" y="98839"/>
                  </a:lnTo>
                  <a:lnTo>
                    <a:pt x="6583425" y="77089"/>
                  </a:lnTo>
                  <a:lnTo>
                    <a:pt x="6583425" y="55879"/>
                  </a:lnTo>
                  <a:lnTo>
                    <a:pt x="6579014" y="34129"/>
                  </a:lnTo>
                  <a:lnTo>
                    <a:pt x="6566995" y="16367"/>
                  </a:lnTo>
                  <a:lnTo>
                    <a:pt x="6549189" y="4391"/>
                  </a:lnTo>
                  <a:lnTo>
                    <a:pt x="6527419" y="0"/>
                  </a:lnTo>
                  <a:close/>
                </a:path>
              </a:pathLst>
            </a:custGeom>
            <a:solidFill>
              <a:srgbClr val="DADB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81137" y="1478280"/>
              <a:ext cx="6583680" cy="133350"/>
            </a:xfrm>
            <a:custGeom>
              <a:avLst/>
              <a:gdLst/>
              <a:ahLst/>
              <a:cxnLst/>
              <a:rect l="l" t="t" r="r" b="b"/>
              <a:pathLst>
                <a:path w="6583680" h="133350">
                  <a:moveTo>
                    <a:pt x="0" y="55879"/>
                  </a:moveTo>
                  <a:lnTo>
                    <a:pt x="4393" y="34129"/>
                  </a:lnTo>
                  <a:lnTo>
                    <a:pt x="16382" y="16367"/>
                  </a:lnTo>
                  <a:lnTo>
                    <a:pt x="34182" y="4391"/>
                  </a:lnTo>
                  <a:lnTo>
                    <a:pt x="56006" y="0"/>
                  </a:lnTo>
                  <a:lnTo>
                    <a:pt x="6527419" y="0"/>
                  </a:lnTo>
                  <a:lnTo>
                    <a:pt x="6549189" y="4391"/>
                  </a:lnTo>
                  <a:lnTo>
                    <a:pt x="6566995" y="16367"/>
                  </a:lnTo>
                  <a:lnTo>
                    <a:pt x="6579014" y="34129"/>
                  </a:lnTo>
                  <a:lnTo>
                    <a:pt x="6583425" y="55879"/>
                  </a:lnTo>
                  <a:lnTo>
                    <a:pt x="6583425" y="77089"/>
                  </a:lnTo>
                  <a:lnTo>
                    <a:pt x="6579014" y="98839"/>
                  </a:lnTo>
                  <a:lnTo>
                    <a:pt x="6566995" y="116601"/>
                  </a:lnTo>
                  <a:lnTo>
                    <a:pt x="6549189" y="128577"/>
                  </a:lnTo>
                  <a:lnTo>
                    <a:pt x="6527419" y="132969"/>
                  </a:lnTo>
                  <a:lnTo>
                    <a:pt x="56006" y="132969"/>
                  </a:lnTo>
                  <a:lnTo>
                    <a:pt x="34182" y="128577"/>
                  </a:lnTo>
                  <a:lnTo>
                    <a:pt x="16382" y="116601"/>
                  </a:lnTo>
                  <a:lnTo>
                    <a:pt x="4393" y="98839"/>
                  </a:lnTo>
                  <a:lnTo>
                    <a:pt x="0" y="77089"/>
                  </a:lnTo>
                  <a:lnTo>
                    <a:pt x="0" y="55879"/>
                  </a:lnTo>
                  <a:close/>
                </a:path>
              </a:pathLst>
            </a:custGeom>
            <a:ln w="7620">
              <a:solidFill>
                <a:srgbClr val="C0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81620" y="1345057"/>
              <a:ext cx="399415" cy="399415"/>
            </a:xfrm>
            <a:custGeom>
              <a:avLst/>
              <a:gdLst/>
              <a:ahLst/>
              <a:cxnLst/>
              <a:rect l="l" t="t" r="r" b="b"/>
              <a:pathLst>
                <a:path w="399415" h="399414">
                  <a:moveTo>
                    <a:pt x="199644" y="0"/>
                  </a:moveTo>
                  <a:lnTo>
                    <a:pt x="153875" y="5274"/>
                  </a:lnTo>
                  <a:lnTo>
                    <a:pt x="111856" y="20296"/>
                  </a:lnTo>
                  <a:lnTo>
                    <a:pt x="74787" y="43867"/>
                  </a:lnTo>
                  <a:lnTo>
                    <a:pt x="43867" y="74787"/>
                  </a:lnTo>
                  <a:lnTo>
                    <a:pt x="20296" y="111856"/>
                  </a:lnTo>
                  <a:lnTo>
                    <a:pt x="5274" y="153875"/>
                  </a:lnTo>
                  <a:lnTo>
                    <a:pt x="0" y="199644"/>
                  </a:lnTo>
                  <a:lnTo>
                    <a:pt x="5274" y="245412"/>
                  </a:lnTo>
                  <a:lnTo>
                    <a:pt x="20296" y="287431"/>
                  </a:lnTo>
                  <a:lnTo>
                    <a:pt x="43867" y="324500"/>
                  </a:lnTo>
                  <a:lnTo>
                    <a:pt x="74787" y="355420"/>
                  </a:lnTo>
                  <a:lnTo>
                    <a:pt x="111856" y="378991"/>
                  </a:lnTo>
                  <a:lnTo>
                    <a:pt x="153875" y="394013"/>
                  </a:lnTo>
                  <a:lnTo>
                    <a:pt x="199644" y="399288"/>
                  </a:lnTo>
                  <a:lnTo>
                    <a:pt x="245412" y="394013"/>
                  </a:lnTo>
                  <a:lnTo>
                    <a:pt x="287431" y="378991"/>
                  </a:lnTo>
                  <a:lnTo>
                    <a:pt x="324500" y="355420"/>
                  </a:lnTo>
                  <a:lnTo>
                    <a:pt x="355420" y="324500"/>
                  </a:lnTo>
                  <a:lnTo>
                    <a:pt x="378991" y="287431"/>
                  </a:lnTo>
                  <a:lnTo>
                    <a:pt x="394013" y="245412"/>
                  </a:lnTo>
                  <a:lnTo>
                    <a:pt x="399287" y="199644"/>
                  </a:lnTo>
                  <a:lnTo>
                    <a:pt x="394013" y="153875"/>
                  </a:lnTo>
                  <a:lnTo>
                    <a:pt x="378991" y="111856"/>
                  </a:lnTo>
                  <a:lnTo>
                    <a:pt x="355420" y="74787"/>
                  </a:lnTo>
                  <a:lnTo>
                    <a:pt x="324500" y="43867"/>
                  </a:lnTo>
                  <a:lnTo>
                    <a:pt x="287431" y="20296"/>
                  </a:lnTo>
                  <a:lnTo>
                    <a:pt x="245412" y="5274"/>
                  </a:lnTo>
                  <a:lnTo>
                    <a:pt x="199644" y="0"/>
                  </a:lnTo>
                  <a:close/>
                </a:path>
              </a:pathLst>
            </a:custGeom>
            <a:solidFill>
              <a:srgbClr val="DADB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81620" y="1345057"/>
              <a:ext cx="399415" cy="399415"/>
            </a:xfrm>
            <a:custGeom>
              <a:avLst/>
              <a:gdLst/>
              <a:ahLst/>
              <a:cxnLst/>
              <a:rect l="l" t="t" r="r" b="b"/>
              <a:pathLst>
                <a:path w="399415" h="399414">
                  <a:moveTo>
                    <a:pt x="0" y="199644"/>
                  </a:moveTo>
                  <a:lnTo>
                    <a:pt x="5274" y="153875"/>
                  </a:lnTo>
                  <a:lnTo>
                    <a:pt x="20296" y="111856"/>
                  </a:lnTo>
                  <a:lnTo>
                    <a:pt x="43867" y="74787"/>
                  </a:lnTo>
                  <a:lnTo>
                    <a:pt x="74787" y="43867"/>
                  </a:lnTo>
                  <a:lnTo>
                    <a:pt x="111856" y="20296"/>
                  </a:lnTo>
                  <a:lnTo>
                    <a:pt x="153875" y="5274"/>
                  </a:lnTo>
                  <a:lnTo>
                    <a:pt x="199644" y="0"/>
                  </a:lnTo>
                  <a:lnTo>
                    <a:pt x="245412" y="5274"/>
                  </a:lnTo>
                  <a:lnTo>
                    <a:pt x="287431" y="20296"/>
                  </a:lnTo>
                  <a:lnTo>
                    <a:pt x="324500" y="43867"/>
                  </a:lnTo>
                  <a:lnTo>
                    <a:pt x="355420" y="74787"/>
                  </a:lnTo>
                  <a:lnTo>
                    <a:pt x="378991" y="111856"/>
                  </a:lnTo>
                  <a:lnTo>
                    <a:pt x="394013" y="153875"/>
                  </a:lnTo>
                  <a:lnTo>
                    <a:pt x="399287" y="199644"/>
                  </a:lnTo>
                  <a:lnTo>
                    <a:pt x="394013" y="245412"/>
                  </a:lnTo>
                  <a:lnTo>
                    <a:pt x="378991" y="287431"/>
                  </a:lnTo>
                  <a:lnTo>
                    <a:pt x="355420" y="324500"/>
                  </a:lnTo>
                  <a:lnTo>
                    <a:pt x="324500" y="355420"/>
                  </a:lnTo>
                  <a:lnTo>
                    <a:pt x="287431" y="378991"/>
                  </a:lnTo>
                  <a:lnTo>
                    <a:pt x="245412" y="394013"/>
                  </a:lnTo>
                  <a:lnTo>
                    <a:pt x="199644" y="399288"/>
                  </a:lnTo>
                  <a:lnTo>
                    <a:pt x="153875" y="394013"/>
                  </a:lnTo>
                  <a:lnTo>
                    <a:pt x="111856" y="378991"/>
                  </a:lnTo>
                  <a:lnTo>
                    <a:pt x="74787" y="355420"/>
                  </a:lnTo>
                  <a:lnTo>
                    <a:pt x="43867" y="324500"/>
                  </a:lnTo>
                  <a:lnTo>
                    <a:pt x="20296" y="287431"/>
                  </a:lnTo>
                  <a:lnTo>
                    <a:pt x="5274" y="245412"/>
                  </a:lnTo>
                  <a:lnTo>
                    <a:pt x="0" y="199644"/>
                  </a:lnTo>
                  <a:close/>
                </a:path>
              </a:pathLst>
            </a:custGeom>
            <a:ln w="7620">
              <a:solidFill>
                <a:srgbClr val="C0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81442" y="1419987"/>
              <a:ext cx="199542" cy="24955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502779" y="1666358"/>
            <a:ext cx="6402705" cy="143129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2000" b="1" dirty="0">
                <a:solidFill>
                  <a:srgbClr val="272424"/>
                </a:solidFill>
                <a:latin typeface="Times New Roman"/>
                <a:cs typeface="Times New Roman"/>
              </a:rPr>
              <a:t>AD8232</a:t>
            </a:r>
            <a:r>
              <a:rPr sz="2000" b="1" spc="-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72424"/>
                </a:solidFill>
                <a:latin typeface="Times New Roman"/>
                <a:cs typeface="Times New Roman"/>
              </a:rPr>
              <a:t>ECG</a:t>
            </a:r>
            <a:r>
              <a:rPr sz="2000" b="1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72424"/>
                </a:solidFill>
                <a:latin typeface="Times New Roman"/>
                <a:cs typeface="Times New Roman"/>
              </a:rPr>
              <a:t>Electromagnetic</a:t>
            </a:r>
            <a:r>
              <a:rPr sz="2000" b="1" spc="-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272424"/>
                </a:solidFill>
                <a:latin typeface="Times New Roman"/>
                <a:cs typeface="Times New Roman"/>
              </a:rPr>
              <a:t>Interference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01400"/>
              </a:lnSpc>
              <a:spcBef>
                <a:spcPts val="515"/>
              </a:spcBef>
            </a:pP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The</a:t>
            </a:r>
            <a:r>
              <a:rPr sz="1400" spc="-9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AD8232</a:t>
            </a:r>
            <a:r>
              <a:rPr sz="14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ECG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modules</a:t>
            </a:r>
            <a:r>
              <a:rPr sz="14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experienced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 significant</a:t>
            </a:r>
            <a:r>
              <a:rPr sz="1400" spc="-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electromagnetic</a:t>
            </a:r>
            <a:r>
              <a:rPr sz="14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interference,</a:t>
            </a:r>
            <a:r>
              <a:rPr sz="1400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causing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noisy</a:t>
            </a:r>
            <a:r>
              <a:rPr sz="14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4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unreliable</a:t>
            </a:r>
            <a:r>
              <a:rPr sz="14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signals.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b="1" dirty="0">
                <a:solidFill>
                  <a:srgbClr val="272424"/>
                </a:solidFill>
                <a:latin typeface="Times New Roman"/>
                <a:cs typeface="Times New Roman"/>
              </a:rPr>
              <a:t>Fix:</a:t>
            </a:r>
            <a:r>
              <a:rPr sz="1400" b="1" spc="-6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50" dirty="0">
                <a:solidFill>
                  <a:srgbClr val="272424"/>
                </a:solidFill>
                <a:latin typeface="Times New Roman"/>
                <a:cs typeface="Times New Roman"/>
              </a:rPr>
              <a:t>We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employed</a:t>
            </a:r>
            <a:r>
              <a:rPr sz="14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advanced</a:t>
            </a:r>
            <a:r>
              <a:rPr sz="14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digital</a:t>
            </a:r>
            <a:r>
              <a:rPr sz="1400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filtering</a:t>
            </a:r>
            <a:r>
              <a:rPr sz="1400" spc="-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techniques</a:t>
            </a:r>
            <a:r>
              <a:rPr sz="1400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4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ensured</a:t>
            </a:r>
            <a:r>
              <a:rPr sz="14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proper</a:t>
            </a:r>
            <a:r>
              <a:rPr sz="1400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grounding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of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the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circuitry</a:t>
            </a:r>
            <a:r>
              <a:rPr sz="14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to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eliminate</a:t>
            </a:r>
            <a:r>
              <a:rPr sz="14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interference,</a:t>
            </a:r>
            <a:r>
              <a:rPr sz="14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leading</a:t>
            </a:r>
            <a:r>
              <a:rPr sz="14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to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cleaner</a:t>
            </a:r>
            <a:r>
              <a:rPr sz="14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ECG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 signals.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61962" y="3757548"/>
            <a:ext cx="6790690" cy="407034"/>
            <a:chOff x="461962" y="3757548"/>
            <a:chExt cx="6790690" cy="407034"/>
          </a:xfrm>
        </p:grpSpPr>
        <p:sp>
          <p:nvSpPr>
            <p:cNvPr id="19" name="object 19"/>
            <p:cNvSpPr/>
            <p:nvPr/>
          </p:nvSpPr>
          <p:spPr>
            <a:xfrm>
              <a:off x="665314" y="3894581"/>
              <a:ext cx="6583680" cy="133350"/>
            </a:xfrm>
            <a:custGeom>
              <a:avLst/>
              <a:gdLst/>
              <a:ahLst/>
              <a:cxnLst/>
              <a:rect l="l" t="t" r="r" b="b"/>
              <a:pathLst>
                <a:path w="6583680" h="133350">
                  <a:moveTo>
                    <a:pt x="6527330" y="0"/>
                  </a:moveTo>
                  <a:lnTo>
                    <a:pt x="55905" y="0"/>
                  </a:lnTo>
                  <a:lnTo>
                    <a:pt x="34145" y="4391"/>
                  </a:lnTo>
                  <a:lnTo>
                    <a:pt x="16375" y="16367"/>
                  </a:lnTo>
                  <a:lnTo>
                    <a:pt x="4393" y="34129"/>
                  </a:lnTo>
                  <a:lnTo>
                    <a:pt x="0" y="55879"/>
                  </a:lnTo>
                  <a:lnTo>
                    <a:pt x="0" y="77088"/>
                  </a:lnTo>
                  <a:lnTo>
                    <a:pt x="4393" y="98839"/>
                  </a:lnTo>
                  <a:lnTo>
                    <a:pt x="16375" y="116601"/>
                  </a:lnTo>
                  <a:lnTo>
                    <a:pt x="34145" y="128577"/>
                  </a:lnTo>
                  <a:lnTo>
                    <a:pt x="55905" y="132968"/>
                  </a:lnTo>
                  <a:lnTo>
                    <a:pt x="6527330" y="132968"/>
                  </a:lnTo>
                  <a:lnTo>
                    <a:pt x="6549080" y="128577"/>
                  </a:lnTo>
                  <a:lnTo>
                    <a:pt x="6566842" y="116601"/>
                  </a:lnTo>
                  <a:lnTo>
                    <a:pt x="6578818" y="98839"/>
                  </a:lnTo>
                  <a:lnTo>
                    <a:pt x="6583210" y="77088"/>
                  </a:lnTo>
                  <a:lnTo>
                    <a:pt x="6583210" y="55879"/>
                  </a:lnTo>
                  <a:lnTo>
                    <a:pt x="6578818" y="34129"/>
                  </a:lnTo>
                  <a:lnTo>
                    <a:pt x="6566842" y="16367"/>
                  </a:lnTo>
                  <a:lnTo>
                    <a:pt x="6549080" y="4391"/>
                  </a:lnTo>
                  <a:lnTo>
                    <a:pt x="6527330" y="0"/>
                  </a:lnTo>
                  <a:close/>
                </a:path>
              </a:pathLst>
            </a:custGeom>
            <a:solidFill>
              <a:srgbClr val="DADB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5314" y="3894581"/>
              <a:ext cx="6583680" cy="133350"/>
            </a:xfrm>
            <a:custGeom>
              <a:avLst/>
              <a:gdLst/>
              <a:ahLst/>
              <a:cxnLst/>
              <a:rect l="l" t="t" r="r" b="b"/>
              <a:pathLst>
                <a:path w="6583680" h="133350">
                  <a:moveTo>
                    <a:pt x="0" y="55879"/>
                  </a:moveTo>
                  <a:lnTo>
                    <a:pt x="4393" y="34129"/>
                  </a:lnTo>
                  <a:lnTo>
                    <a:pt x="16375" y="16367"/>
                  </a:lnTo>
                  <a:lnTo>
                    <a:pt x="34145" y="4391"/>
                  </a:lnTo>
                  <a:lnTo>
                    <a:pt x="55905" y="0"/>
                  </a:lnTo>
                  <a:lnTo>
                    <a:pt x="6527330" y="0"/>
                  </a:lnTo>
                  <a:lnTo>
                    <a:pt x="6549080" y="4391"/>
                  </a:lnTo>
                  <a:lnTo>
                    <a:pt x="6566842" y="16367"/>
                  </a:lnTo>
                  <a:lnTo>
                    <a:pt x="6578818" y="34129"/>
                  </a:lnTo>
                  <a:lnTo>
                    <a:pt x="6583210" y="55879"/>
                  </a:lnTo>
                  <a:lnTo>
                    <a:pt x="6583210" y="77088"/>
                  </a:lnTo>
                  <a:lnTo>
                    <a:pt x="6578818" y="98839"/>
                  </a:lnTo>
                  <a:lnTo>
                    <a:pt x="6566842" y="116601"/>
                  </a:lnTo>
                  <a:lnTo>
                    <a:pt x="6549080" y="128577"/>
                  </a:lnTo>
                  <a:lnTo>
                    <a:pt x="6527330" y="132968"/>
                  </a:lnTo>
                  <a:lnTo>
                    <a:pt x="55905" y="132968"/>
                  </a:lnTo>
                  <a:lnTo>
                    <a:pt x="34145" y="128577"/>
                  </a:lnTo>
                  <a:lnTo>
                    <a:pt x="16375" y="116601"/>
                  </a:lnTo>
                  <a:lnTo>
                    <a:pt x="4393" y="98839"/>
                  </a:lnTo>
                  <a:lnTo>
                    <a:pt x="0" y="77088"/>
                  </a:lnTo>
                  <a:lnTo>
                    <a:pt x="0" y="55879"/>
                  </a:lnTo>
                  <a:close/>
                </a:path>
              </a:pathLst>
            </a:custGeom>
            <a:ln w="7620">
              <a:solidFill>
                <a:srgbClr val="C0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5772" y="3761358"/>
              <a:ext cx="399415" cy="399415"/>
            </a:xfrm>
            <a:custGeom>
              <a:avLst/>
              <a:gdLst/>
              <a:ahLst/>
              <a:cxnLst/>
              <a:rect l="l" t="t" r="r" b="b"/>
              <a:pathLst>
                <a:path w="399415" h="399414">
                  <a:moveTo>
                    <a:pt x="199605" y="0"/>
                  </a:moveTo>
                  <a:lnTo>
                    <a:pt x="153839" y="5274"/>
                  </a:lnTo>
                  <a:lnTo>
                    <a:pt x="111825" y="20296"/>
                  </a:lnTo>
                  <a:lnTo>
                    <a:pt x="74763" y="43867"/>
                  </a:lnTo>
                  <a:lnTo>
                    <a:pt x="43852" y="74787"/>
                  </a:lnTo>
                  <a:lnTo>
                    <a:pt x="20288" y="111856"/>
                  </a:lnTo>
                  <a:lnTo>
                    <a:pt x="5271" y="153875"/>
                  </a:lnTo>
                  <a:lnTo>
                    <a:pt x="0" y="199643"/>
                  </a:lnTo>
                  <a:lnTo>
                    <a:pt x="5271" y="245405"/>
                  </a:lnTo>
                  <a:lnTo>
                    <a:pt x="20288" y="287406"/>
                  </a:lnTo>
                  <a:lnTo>
                    <a:pt x="43852" y="324450"/>
                  </a:lnTo>
                  <a:lnTo>
                    <a:pt x="74763" y="355343"/>
                  </a:lnTo>
                  <a:lnTo>
                    <a:pt x="111825" y="378889"/>
                  </a:lnTo>
                  <a:lnTo>
                    <a:pt x="153839" y="393894"/>
                  </a:lnTo>
                  <a:lnTo>
                    <a:pt x="199605" y="399161"/>
                  </a:lnTo>
                  <a:lnTo>
                    <a:pt x="245376" y="393894"/>
                  </a:lnTo>
                  <a:lnTo>
                    <a:pt x="287391" y="378889"/>
                  </a:lnTo>
                  <a:lnTo>
                    <a:pt x="324453" y="355343"/>
                  </a:lnTo>
                  <a:lnTo>
                    <a:pt x="355363" y="324450"/>
                  </a:lnTo>
                  <a:lnTo>
                    <a:pt x="378925" y="287406"/>
                  </a:lnTo>
                  <a:lnTo>
                    <a:pt x="393940" y="245405"/>
                  </a:lnTo>
                  <a:lnTo>
                    <a:pt x="399211" y="199643"/>
                  </a:lnTo>
                  <a:lnTo>
                    <a:pt x="393940" y="153875"/>
                  </a:lnTo>
                  <a:lnTo>
                    <a:pt x="378925" y="111856"/>
                  </a:lnTo>
                  <a:lnTo>
                    <a:pt x="355363" y="74787"/>
                  </a:lnTo>
                  <a:lnTo>
                    <a:pt x="324453" y="43867"/>
                  </a:lnTo>
                  <a:lnTo>
                    <a:pt x="287391" y="20296"/>
                  </a:lnTo>
                  <a:lnTo>
                    <a:pt x="245376" y="5274"/>
                  </a:lnTo>
                  <a:lnTo>
                    <a:pt x="199605" y="0"/>
                  </a:lnTo>
                  <a:close/>
                </a:path>
              </a:pathLst>
            </a:custGeom>
            <a:solidFill>
              <a:srgbClr val="DADB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5772" y="3761358"/>
              <a:ext cx="399415" cy="399415"/>
            </a:xfrm>
            <a:custGeom>
              <a:avLst/>
              <a:gdLst/>
              <a:ahLst/>
              <a:cxnLst/>
              <a:rect l="l" t="t" r="r" b="b"/>
              <a:pathLst>
                <a:path w="399415" h="399414">
                  <a:moveTo>
                    <a:pt x="0" y="199643"/>
                  </a:moveTo>
                  <a:lnTo>
                    <a:pt x="5271" y="153875"/>
                  </a:lnTo>
                  <a:lnTo>
                    <a:pt x="20288" y="111856"/>
                  </a:lnTo>
                  <a:lnTo>
                    <a:pt x="43852" y="74787"/>
                  </a:lnTo>
                  <a:lnTo>
                    <a:pt x="74763" y="43867"/>
                  </a:lnTo>
                  <a:lnTo>
                    <a:pt x="111825" y="20296"/>
                  </a:lnTo>
                  <a:lnTo>
                    <a:pt x="153839" y="5274"/>
                  </a:lnTo>
                  <a:lnTo>
                    <a:pt x="199605" y="0"/>
                  </a:lnTo>
                  <a:lnTo>
                    <a:pt x="245376" y="5274"/>
                  </a:lnTo>
                  <a:lnTo>
                    <a:pt x="287391" y="20296"/>
                  </a:lnTo>
                  <a:lnTo>
                    <a:pt x="324453" y="43867"/>
                  </a:lnTo>
                  <a:lnTo>
                    <a:pt x="355363" y="74787"/>
                  </a:lnTo>
                  <a:lnTo>
                    <a:pt x="378925" y="111856"/>
                  </a:lnTo>
                  <a:lnTo>
                    <a:pt x="393940" y="153875"/>
                  </a:lnTo>
                  <a:lnTo>
                    <a:pt x="399211" y="199643"/>
                  </a:lnTo>
                  <a:lnTo>
                    <a:pt x="393940" y="245405"/>
                  </a:lnTo>
                  <a:lnTo>
                    <a:pt x="378925" y="287406"/>
                  </a:lnTo>
                  <a:lnTo>
                    <a:pt x="355363" y="324450"/>
                  </a:lnTo>
                  <a:lnTo>
                    <a:pt x="324453" y="355343"/>
                  </a:lnTo>
                  <a:lnTo>
                    <a:pt x="287391" y="378889"/>
                  </a:lnTo>
                  <a:lnTo>
                    <a:pt x="245376" y="393894"/>
                  </a:lnTo>
                  <a:lnTo>
                    <a:pt x="199605" y="399161"/>
                  </a:lnTo>
                  <a:lnTo>
                    <a:pt x="153839" y="393894"/>
                  </a:lnTo>
                  <a:lnTo>
                    <a:pt x="111825" y="378889"/>
                  </a:lnTo>
                  <a:lnTo>
                    <a:pt x="74763" y="355343"/>
                  </a:lnTo>
                  <a:lnTo>
                    <a:pt x="43852" y="324450"/>
                  </a:lnTo>
                  <a:lnTo>
                    <a:pt x="20288" y="287406"/>
                  </a:lnTo>
                  <a:lnTo>
                    <a:pt x="5271" y="245405"/>
                  </a:lnTo>
                  <a:lnTo>
                    <a:pt x="0" y="199643"/>
                  </a:lnTo>
                  <a:close/>
                </a:path>
              </a:pathLst>
            </a:custGeom>
            <a:ln w="7620">
              <a:solidFill>
                <a:srgbClr val="C0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5543" y="3836288"/>
              <a:ext cx="199555" cy="24955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86231" y="4083362"/>
            <a:ext cx="6169660" cy="143129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2000" b="1" dirty="0">
                <a:solidFill>
                  <a:srgbClr val="272424"/>
                </a:solidFill>
                <a:latin typeface="Times New Roman"/>
                <a:cs typeface="Times New Roman"/>
              </a:rPr>
              <a:t>SpO₂</a:t>
            </a:r>
            <a:r>
              <a:rPr sz="2000" b="1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72424"/>
                </a:solidFill>
                <a:latin typeface="Times New Roman"/>
                <a:cs typeface="Times New Roman"/>
              </a:rPr>
              <a:t>Noise</a:t>
            </a:r>
            <a:r>
              <a:rPr sz="2000" b="1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272424"/>
                </a:solidFill>
                <a:latin typeface="Times New Roman"/>
                <a:cs typeface="Times New Roman"/>
              </a:rPr>
              <a:t>Spikes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Sporadic</a:t>
            </a:r>
            <a:r>
              <a:rPr sz="14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noise</a:t>
            </a:r>
            <a:r>
              <a:rPr sz="14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spikes</a:t>
            </a:r>
            <a:r>
              <a:rPr sz="14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in</a:t>
            </a:r>
            <a:r>
              <a:rPr sz="14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SpO₂</a:t>
            </a:r>
            <a:r>
              <a:rPr sz="1400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readings</a:t>
            </a:r>
            <a:r>
              <a:rPr sz="1400" spc="-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disrupted</a:t>
            </a:r>
            <a:r>
              <a:rPr sz="14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data</a:t>
            </a:r>
            <a:r>
              <a:rPr sz="14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consistency,</a:t>
            </a:r>
            <a:r>
              <a:rPr sz="14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making</a:t>
            </a:r>
            <a:r>
              <a:rPr sz="1400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continuous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monitoring</a:t>
            </a:r>
            <a:r>
              <a:rPr sz="1400" spc="-7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challenging.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b="1" dirty="0">
                <a:solidFill>
                  <a:srgbClr val="272424"/>
                </a:solidFill>
                <a:latin typeface="Times New Roman"/>
                <a:cs typeface="Times New Roman"/>
              </a:rPr>
              <a:t>Fix:</a:t>
            </a:r>
            <a:r>
              <a:rPr sz="1400" b="1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Median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filtering</a:t>
            </a:r>
            <a:r>
              <a:rPr sz="1400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was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applied</a:t>
            </a:r>
            <a:r>
              <a:rPr sz="1400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to</a:t>
            </a:r>
            <a:r>
              <a:rPr sz="14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the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SpO₂</a:t>
            </a:r>
            <a:r>
              <a:rPr sz="1400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data</a:t>
            </a:r>
            <a:r>
              <a:rPr sz="14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stream,</a:t>
            </a:r>
            <a:r>
              <a:rPr sz="14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effectively</a:t>
            </a:r>
            <a:r>
              <a:rPr sz="1400" spc="-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smoothing</a:t>
            </a:r>
            <a:r>
              <a:rPr sz="1400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out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transient</a:t>
            </a:r>
            <a:r>
              <a:rPr sz="1400" spc="-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noise</a:t>
            </a:r>
            <a:r>
              <a:rPr sz="14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spikes</a:t>
            </a:r>
            <a:r>
              <a:rPr sz="14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without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losing</a:t>
            </a:r>
            <a:r>
              <a:rPr sz="1400" spc="-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critical</a:t>
            </a:r>
            <a:r>
              <a:rPr sz="14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information.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377810" y="3558032"/>
            <a:ext cx="6790690" cy="407034"/>
            <a:chOff x="7377810" y="3558032"/>
            <a:chExt cx="6790690" cy="407034"/>
          </a:xfrm>
        </p:grpSpPr>
        <p:sp>
          <p:nvSpPr>
            <p:cNvPr id="26" name="object 26"/>
            <p:cNvSpPr/>
            <p:nvPr/>
          </p:nvSpPr>
          <p:spPr>
            <a:xfrm>
              <a:off x="7581137" y="3694938"/>
              <a:ext cx="6583680" cy="133350"/>
            </a:xfrm>
            <a:custGeom>
              <a:avLst/>
              <a:gdLst/>
              <a:ahLst/>
              <a:cxnLst/>
              <a:rect l="l" t="t" r="r" b="b"/>
              <a:pathLst>
                <a:path w="6583680" h="133350">
                  <a:moveTo>
                    <a:pt x="6527419" y="0"/>
                  </a:moveTo>
                  <a:lnTo>
                    <a:pt x="56006" y="0"/>
                  </a:lnTo>
                  <a:lnTo>
                    <a:pt x="34182" y="4393"/>
                  </a:lnTo>
                  <a:lnTo>
                    <a:pt x="16382" y="16383"/>
                  </a:lnTo>
                  <a:lnTo>
                    <a:pt x="4393" y="34182"/>
                  </a:lnTo>
                  <a:lnTo>
                    <a:pt x="0" y="56007"/>
                  </a:lnTo>
                  <a:lnTo>
                    <a:pt x="0" y="77088"/>
                  </a:lnTo>
                  <a:lnTo>
                    <a:pt x="4393" y="98859"/>
                  </a:lnTo>
                  <a:lnTo>
                    <a:pt x="16382" y="116665"/>
                  </a:lnTo>
                  <a:lnTo>
                    <a:pt x="34182" y="128684"/>
                  </a:lnTo>
                  <a:lnTo>
                    <a:pt x="56006" y="133096"/>
                  </a:lnTo>
                  <a:lnTo>
                    <a:pt x="6527419" y="133096"/>
                  </a:lnTo>
                  <a:lnTo>
                    <a:pt x="6549189" y="128684"/>
                  </a:lnTo>
                  <a:lnTo>
                    <a:pt x="6566995" y="116665"/>
                  </a:lnTo>
                  <a:lnTo>
                    <a:pt x="6579014" y="98859"/>
                  </a:lnTo>
                  <a:lnTo>
                    <a:pt x="6583425" y="77088"/>
                  </a:lnTo>
                  <a:lnTo>
                    <a:pt x="6583425" y="56007"/>
                  </a:lnTo>
                  <a:lnTo>
                    <a:pt x="6579014" y="34182"/>
                  </a:lnTo>
                  <a:lnTo>
                    <a:pt x="6566995" y="16383"/>
                  </a:lnTo>
                  <a:lnTo>
                    <a:pt x="6549189" y="4393"/>
                  </a:lnTo>
                  <a:lnTo>
                    <a:pt x="6527419" y="0"/>
                  </a:lnTo>
                  <a:close/>
                </a:path>
              </a:pathLst>
            </a:custGeom>
            <a:solidFill>
              <a:srgbClr val="DADB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81137" y="3694938"/>
              <a:ext cx="6583680" cy="133350"/>
            </a:xfrm>
            <a:custGeom>
              <a:avLst/>
              <a:gdLst/>
              <a:ahLst/>
              <a:cxnLst/>
              <a:rect l="l" t="t" r="r" b="b"/>
              <a:pathLst>
                <a:path w="6583680" h="133350">
                  <a:moveTo>
                    <a:pt x="0" y="56007"/>
                  </a:moveTo>
                  <a:lnTo>
                    <a:pt x="4393" y="34182"/>
                  </a:lnTo>
                  <a:lnTo>
                    <a:pt x="16382" y="16383"/>
                  </a:lnTo>
                  <a:lnTo>
                    <a:pt x="34182" y="4393"/>
                  </a:lnTo>
                  <a:lnTo>
                    <a:pt x="56006" y="0"/>
                  </a:lnTo>
                  <a:lnTo>
                    <a:pt x="6527419" y="0"/>
                  </a:lnTo>
                  <a:lnTo>
                    <a:pt x="6549189" y="4393"/>
                  </a:lnTo>
                  <a:lnTo>
                    <a:pt x="6566995" y="16383"/>
                  </a:lnTo>
                  <a:lnTo>
                    <a:pt x="6579014" y="34182"/>
                  </a:lnTo>
                  <a:lnTo>
                    <a:pt x="6583425" y="56007"/>
                  </a:lnTo>
                  <a:lnTo>
                    <a:pt x="6583425" y="77088"/>
                  </a:lnTo>
                  <a:lnTo>
                    <a:pt x="6579014" y="98859"/>
                  </a:lnTo>
                  <a:lnTo>
                    <a:pt x="6566995" y="116665"/>
                  </a:lnTo>
                  <a:lnTo>
                    <a:pt x="6549189" y="128684"/>
                  </a:lnTo>
                  <a:lnTo>
                    <a:pt x="6527419" y="133096"/>
                  </a:lnTo>
                  <a:lnTo>
                    <a:pt x="56006" y="133096"/>
                  </a:lnTo>
                  <a:lnTo>
                    <a:pt x="34182" y="128684"/>
                  </a:lnTo>
                  <a:lnTo>
                    <a:pt x="16382" y="116665"/>
                  </a:lnTo>
                  <a:lnTo>
                    <a:pt x="4393" y="98859"/>
                  </a:lnTo>
                  <a:lnTo>
                    <a:pt x="0" y="77088"/>
                  </a:lnTo>
                  <a:lnTo>
                    <a:pt x="0" y="56007"/>
                  </a:lnTo>
                  <a:close/>
                </a:path>
              </a:pathLst>
            </a:custGeom>
            <a:ln w="7620">
              <a:solidFill>
                <a:srgbClr val="C0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381620" y="3561842"/>
              <a:ext cx="399415" cy="399415"/>
            </a:xfrm>
            <a:custGeom>
              <a:avLst/>
              <a:gdLst/>
              <a:ahLst/>
              <a:cxnLst/>
              <a:rect l="l" t="t" r="r" b="b"/>
              <a:pathLst>
                <a:path w="399415" h="399414">
                  <a:moveTo>
                    <a:pt x="199644" y="0"/>
                  </a:moveTo>
                  <a:lnTo>
                    <a:pt x="153875" y="5266"/>
                  </a:lnTo>
                  <a:lnTo>
                    <a:pt x="111856" y="20271"/>
                  </a:lnTo>
                  <a:lnTo>
                    <a:pt x="74787" y="43817"/>
                  </a:lnTo>
                  <a:lnTo>
                    <a:pt x="43867" y="74710"/>
                  </a:lnTo>
                  <a:lnTo>
                    <a:pt x="20296" y="111754"/>
                  </a:lnTo>
                  <a:lnTo>
                    <a:pt x="5274" y="153755"/>
                  </a:lnTo>
                  <a:lnTo>
                    <a:pt x="0" y="199517"/>
                  </a:lnTo>
                  <a:lnTo>
                    <a:pt x="5274" y="245325"/>
                  </a:lnTo>
                  <a:lnTo>
                    <a:pt x="20296" y="287360"/>
                  </a:lnTo>
                  <a:lnTo>
                    <a:pt x="43867" y="324427"/>
                  </a:lnTo>
                  <a:lnTo>
                    <a:pt x="74787" y="355333"/>
                  </a:lnTo>
                  <a:lnTo>
                    <a:pt x="111856" y="378886"/>
                  </a:lnTo>
                  <a:lnTo>
                    <a:pt x="153875" y="393893"/>
                  </a:lnTo>
                  <a:lnTo>
                    <a:pt x="199644" y="399161"/>
                  </a:lnTo>
                  <a:lnTo>
                    <a:pt x="245412" y="393893"/>
                  </a:lnTo>
                  <a:lnTo>
                    <a:pt x="287431" y="378886"/>
                  </a:lnTo>
                  <a:lnTo>
                    <a:pt x="324500" y="355333"/>
                  </a:lnTo>
                  <a:lnTo>
                    <a:pt x="355420" y="324427"/>
                  </a:lnTo>
                  <a:lnTo>
                    <a:pt x="378991" y="287360"/>
                  </a:lnTo>
                  <a:lnTo>
                    <a:pt x="394013" y="245325"/>
                  </a:lnTo>
                  <a:lnTo>
                    <a:pt x="399287" y="199517"/>
                  </a:lnTo>
                  <a:lnTo>
                    <a:pt x="394013" y="153755"/>
                  </a:lnTo>
                  <a:lnTo>
                    <a:pt x="378991" y="111754"/>
                  </a:lnTo>
                  <a:lnTo>
                    <a:pt x="355420" y="74710"/>
                  </a:lnTo>
                  <a:lnTo>
                    <a:pt x="324500" y="43817"/>
                  </a:lnTo>
                  <a:lnTo>
                    <a:pt x="287431" y="20271"/>
                  </a:lnTo>
                  <a:lnTo>
                    <a:pt x="245412" y="5266"/>
                  </a:lnTo>
                  <a:lnTo>
                    <a:pt x="199644" y="0"/>
                  </a:lnTo>
                  <a:close/>
                </a:path>
              </a:pathLst>
            </a:custGeom>
            <a:solidFill>
              <a:srgbClr val="DADB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381620" y="3561842"/>
              <a:ext cx="399415" cy="399415"/>
            </a:xfrm>
            <a:custGeom>
              <a:avLst/>
              <a:gdLst/>
              <a:ahLst/>
              <a:cxnLst/>
              <a:rect l="l" t="t" r="r" b="b"/>
              <a:pathLst>
                <a:path w="399415" h="399414">
                  <a:moveTo>
                    <a:pt x="0" y="199517"/>
                  </a:moveTo>
                  <a:lnTo>
                    <a:pt x="5274" y="153755"/>
                  </a:lnTo>
                  <a:lnTo>
                    <a:pt x="20296" y="111754"/>
                  </a:lnTo>
                  <a:lnTo>
                    <a:pt x="43867" y="74710"/>
                  </a:lnTo>
                  <a:lnTo>
                    <a:pt x="74787" y="43817"/>
                  </a:lnTo>
                  <a:lnTo>
                    <a:pt x="111856" y="20271"/>
                  </a:lnTo>
                  <a:lnTo>
                    <a:pt x="153875" y="5266"/>
                  </a:lnTo>
                  <a:lnTo>
                    <a:pt x="199644" y="0"/>
                  </a:lnTo>
                  <a:lnTo>
                    <a:pt x="245412" y="5266"/>
                  </a:lnTo>
                  <a:lnTo>
                    <a:pt x="287431" y="20271"/>
                  </a:lnTo>
                  <a:lnTo>
                    <a:pt x="324500" y="43817"/>
                  </a:lnTo>
                  <a:lnTo>
                    <a:pt x="355420" y="74710"/>
                  </a:lnTo>
                  <a:lnTo>
                    <a:pt x="378991" y="111754"/>
                  </a:lnTo>
                  <a:lnTo>
                    <a:pt x="394013" y="153755"/>
                  </a:lnTo>
                  <a:lnTo>
                    <a:pt x="399287" y="199517"/>
                  </a:lnTo>
                  <a:lnTo>
                    <a:pt x="394013" y="245325"/>
                  </a:lnTo>
                  <a:lnTo>
                    <a:pt x="378991" y="287360"/>
                  </a:lnTo>
                  <a:lnTo>
                    <a:pt x="355420" y="324427"/>
                  </a:lnTo>
                  <a:lnTo>
                    <a:pt x="324500" y="355333"/>
                  </a:lnTo>
                  <a:lnTo>
                    <a:pt x="287431" y="378886"/>
                  </a:lnTo>
                  <a:lnTo>
                    <a:pt x="245412" y="393893"/>
                  </a:lnTo>
                  <a:lnTo>
                    <a:pt x="199644" y="399161"/>
                  </a:lnTo>
                  <a:lnTo>
                    <a:pt x="153875" y="393893"/>
                  </a:lnTo>
                  <a:lnTo>
                    <a:pt x="111856" y="378886"/>
                  </a:lnTo>
                  <a:lnTo>
                    <a:pt x="74787" y="355333"/>
                  </a:lnTo>
                  <a:lnTo>
                    <a:pt x="43867" y="324427"/>
                  </a:lnTo>
                  <a:lnTo>
                    <a:pt x="20296" y="287360"/>
                  </a:lnTo>
                  <a:lnTo>
                    <a:pt x="5274" y="245325"/>
                  </a:lnTo>
                  <a:lnTo>
                    <a:pt x="0" y="199517"/>
                  </a:lnTo>
                  <a:close/>
                </a:path>
              </a:pathLst>
            </a:custGeom>
            <a:ln w="7620">
              <a:solidFill>
                <a:srgbClr val="C0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81442" y="3636645"/>
              <a:ext cx="199542" cy="249554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7502779" y="3883524"/>
            <a:ext cx="6261735" cy="143129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2000" b="1" dirty="0">
                <a:solidFill>
                  <a:srgbClr val="272424"/>
                </a:solidFill>
                <a:latin typeface="Times New Roman"/>
                <a:cs typeface="Times New Roman"/>
              </a:rPr>
              <a:t>Hardware</a:t>
            </a:r>
            <a:r>
              <a:rPr sz="2000" b="1" spc="-114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272424"/>
                </a:solidFill>
                <a:latin typeface="Times New Roman"/>
                <a:cs typeface="Times New Roman"/>
              </a:rPr>
              <a:t>Validation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01400"/>
              </a:lnSpc>
              <a:spcBef>
                <a:spcPts val="515"/>
              </a:spcBef>
            </a:pP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Ensuring</a:t>
            </a:r>
            <a:r>
              <a:rPr sz="14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the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accuracy</a:t>
            </a:r>
            <a:r>
              <a:rPr sz="14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reliability</a:t>
            </a:r>
            <a:r>
              <a:rPr sz="14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of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sensor</a:t>
            </a:r>
            <a:r>
              <a:rPr sz="14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data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required</a:t>
            </a:r>
            <a:r>
              <a:rPr sz="14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robust</a:t>
            </a:r>
            <a:r>
              <a:rPr sz="1400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hardware</a:t>
            </a:r>
            <a:r>
              <a:rPr sz="1400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validation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against</a:t>
            </a:r>
            <a:r>
              <a:rPr sz="14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known</a:t>
            </a:r>
            <a:r>
              <a:rPr sz="14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standards.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b="1" dirty="0">
                <a:solidFill>
                  <a:srgbClr val="272424"/>
                </a:solidFill>
                <a:latin typeface="Times New Roman"/>
                <a:cs typeface="Times New Roman"/>
              </a:rPr>
              <a:t>Fix:</a:t>
            </a:r>
            <a:r>
              <a:rPr sz="1400" b="1" spc="-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272424"/>
                </a:solidFill>
                <a:latin typeface="Times New Roman"/>
                <a:cs typeface="Times New Roman"/>
              </a:rPr>
              <a:t>Validation</a:t>
            </a:r>
            <a:r>
              <a:rPr sz="14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was</a:t>
            </a:r>
            <a:r>
              <a:rPr sz="14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performed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using</a:t>
            </a:r>
            <a:r>
              <a:rPr sz="14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accelerometer</a:t>
            </a:r>
            <a:r>
              <a:rPr sz="1400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swing</a:t>
            </a:r>
            <a:r>
              <a:rPr sz="14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tests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for</a:t>
            </a:r>
            <a:r>
              <a:rPr sz="14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motion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artifacts</a:t>
            </a:r>
            <a:r>
              <a:rPr sz="14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SpO₂</a:t>
            </a:r>
            <a:r>
              <a:rPr sz="1400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skin</a:t>
            </a:r>
            <a:r>
              <a:rPr sz="14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resistance</a:t>
            </a:r>
            <a:r>
              <a:rPr sz="1400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tests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for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precise</a:t>
            </a:r>
            <a:r>
              <a:rPr sz="14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calibration,</a:t>
            </a:r>
            <a:r>
              <a:rPr sz="1400" spc="-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ensuring</a:t>
            </a:r>
            <a:r>
              <a:rPr sz="1400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data</a:t>
            </a:r>
            <a:r>
              <a:rPr sz="1400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integrity.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61962" y="5974207"/>
            <a:ext cx="6790690" cy="407034"/>
            <a:chOff x="461962" y="5974207"/>
            <a:chExt cx="6790690" cy="407034"/>
          </a:xfrm>
        </p:grpSpPr>
        <p:sp>
          <p:nvSpPr>
            <p:cNvPr id="33" name="object 33"/>
            <p:cNvSpPr/>
            <p:nvPr/>
          </p:nvSpPr>
          <p:spPr>
            <a:xfrm>
              <a:off x="665314" y="6111240"/>
              <a:ext cx="6583680" cy="133350"/>
            </a:xfrm>
            <a:custGeom>
              <a:avLst/>
              <a:gdLst/>
              <a:ahLst/>
              <a:cxnLst/>
              <a:rect l="l" t="t" r="r" b="b"/>
              <a:pathLst>
                <a:path w="6583680" h="133350">
                  <a:moveTo>
                    <a:pt x="6527330" y="0"/>
                  </a:moveTo>
                  <a:lnTo>
                    <a:pt x="55905" y="0"/>
                  </a:lnTo>
                  <a:lnTo>
                    <a:pt x="34145" y="4391"/>
                  </a:lnTo>
                  <a:lnTo>
                    <a:pt x="16375" y="16367"/>
                  </a:lnTo>
                  <a:lnTo>
                    <a:pt x="4393" y="34129"/>
                  </a:lnTo>
                  <a:lnTo>
                    <a:pt x="0" y="55880"/>
                  </a:lnTo>
                  <a:lnTo>
                    <a:pt x="0" y="77089"/>
                  </a:lnTo>
                  <a:lnTo>
                    <a:pt x="4393" y="98839"/>
                  </a:lnTo>
                  <a:lnTo>
                    <a:pt x="16375" y="116601"/>
                  </a:lnTo>
                  <a:lnTo>
                    <a:pt x="34145" y="128577"/>
                  </a:lnTo>
                  <a:lnTo>
                    <a:pt x="55905" y="132969"/>
                  </a:lnTo>
                  <a:lnTo>
                    <a:pt x="6527330" y="132969"/>
                  </a:lnTo>
                  <a:lnTo>
                    <a:pt x="6549080" y="128577"/>
                  </a:lnTo>
                  <a:lnTo>
                    <a:pt x="6566842" y="116601"/>
                  </a:lnTo>
                  <a:lnTo>
                    <a:pt x="6578818" y="98839"/>
                  </a:lnTo>
                  <a:lnTo>
                    <a:pt x="6583210" y="77089"/>
                  </a:lnTo>
                  <a:lnTo>
                    <a:pt x="6583210" y="55880"/>
                  </a:lnTo>
                  <a:lnTo>
                    <a:pt x="6578818" y="34129"/>
                  </a:lnTo>
                  <a:lnTo>
                    <a:pt x="6566842" y="16367"/>
                  </a:lnTo>
                  <a:lnTo>
                    <a:pt x="6549080" y="4391"/>
                  </a:lnTo>
                  <a:lnTo>
                    <a:pt x="6527330" y="0"/>
                  </a:lnTo>
                  <a:close/>
                </a:path>
              </a:pathLst>
            </a:custGeom>
            <a:solidFill>
              <a:srgbClr val="DADB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65314" y="6111240"/>
              <a:ext cx="6583680" cy="133350"/>
            </a:xfrm>
            <a:custGeom>
              <a:avLst/>
              <a:gdLst/>
              <a:ahLst/>
              <a:cxnLst/>
              <a:rect l="l" t="t" r="r" b="b"/>
              <a:pathLst>
                <a:path w="6583680" h="133350">
                  <a:moveTo>
                    <a:pt x="0" y="55880"/>
                  </a:moveTo>
                  <a:lnTo>
                    <a:pt x="4393" y="34129"/>
                  </a:lnTo>
                  <a:lnTo>
                    <a:pt x="16375" y="16367"/>
                  </a:lnTo>
                  <a:lnTo>
                    <a:pt x="34145" y="4391"/>
                  </a:lnTo>
                  <a:lnTo>
                    <a:pt x="55905" y="0"/>
                  </a:lnTo>
                  <a:lnTo>
                    <a:pt x="6527330" y="0"/>
                  </a:lnTo>
                  <a:lnTo>
                    <a:pt x="6549080" y="4391"/>
                  </a:lnTo>
                  <a:lnTo>
                    <a:pt x="6566842" y="16367"/>
                  </a:lnTo>
                  <a:lnTo>
                    <a:pt x="6578818" y="34129"/>
                  </a:lnTo>
                  <a:lnTo>
                    <a:pt x="6583210" y="55880"/>
                  </a:lnTo>
                  <a:lnTo>
                    <a:pt x="6583210" y="77089"/>
                  </a:lnTo>
                  <a:lnTo>
                    <a:pt x="6578818" y="98839"/>
                  </a:lnTo>
                  <a:lnTo>
                    <a:pt x="6566842" y="116601"/>
                  </a:lnTo>
                  <a:lnTo>
                    <a:pt x="6549080" y="128577"/>
                  </a:lnTo>
                  <a:lnTo>
                    <a:pt x="6527330" y="132969"/>
                  </a:lnTo>
                  <a:lnTo>
                    <a:pt x="55905" y="132969"/>
                  </a:lnTo>
                  <a:lnTo>
                    <a:pt x="34145" y="128577"/>
                  </a:lnTo>
                  <a:lnTo>
                    <a:pt x="16375" y="116601"/>
                  </a:lnTo>
                  <a:lnTo>
                    <a:pt x="4393" y="98839"/>
                  </a:lnTo>
                  <a:lnTo>
                    <a:pt x="0" y="77089"/>
                  </a:lnTo>
                  <a:lnTo>
                    <a:pt x="0" y="55880"/>
                  </a:lnTo>
                  <a:close/>
                </a:path>
              </a:pathLst>
            </a:custGeom>
            <a:ln w="7620">
              <a:solidFill>
                <a:srgbClr val="C0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65772" y="5978017"/>
              <a:ext cx="399415" cy="399415"/>
            </a:xfrm>
            <a:custGeom>
              <a:avLst/>
              <a:gdLst/>
              <a:ahLst/>
              <a:cxnLst/>
              <a:rect l="l" t="t" r="r" b="b"/>
              <a:pathLst>
                <a:path w="399415" h="399414">
                  <a:moveTo>
                    <a:pt x="199605" y="0"/>
                  </a:moveTo>
                  <a:lnTo>
                    <a:pt x="153839" y="5274"/>
                  </a:lnTo>
                  <a:lnTo>
                    <a:pt x="111825" y="20296"/>
                  </a:lnTo>
                  <a:lnTo>
                    <a:pt x="74763" y="43867"/>
                  </a:lnTo>
                  <a:lnTo>
                    <a:pt x="43852" y="74787"/>
                  </a:lnTo>
                  <a:lnTo>
                    <a:pt x="20288" y="111856"/>
                  </a:lnTo>
                  <a:lnTo>
                    <a:pt x="5271" y="153875"/>
                  </a:lnTo>
                  <a:lnTo>
                    <a:pt x="0" y="199643"/>
                  </a:lnTo>
                  <a:lnTo>
                    <a:pt x="5271" y="245412"/>
                  </a:lnTo>
                  <a:lnTo>
                    <a:pt x="20288" y="287431"/>
                  </a:lnTo>
                  <a:lnTo>
                    <a:pt x="43852" y="324500"/>
                  </a:lnTo>
                  <a:lnTo>
                    <a:pt x="74763" y="355420"/>
                  </a:lnTo>
                  <a:lnTo>
                    <a:pt x="111825" y="378991"/>
                  </a:lnTo>
                  <a:lnTo>
                    <a:pt x="153839" y="394013"/>
                  </a:lnTo>
                  <a:lnTo>
                    <a:pt x="199605" y="399287"/>
                  </a:lnTo>
                  <a:lnTo>
                    <a:pt x="245376" y="394013"/>
                  </a:lnTo>
                  <a:lnTo>
                    <a:pt x="287391" y="378991"/>
                  </a:lnTo>
                  <a:lnTo>
                    <a:pt x="324453" y="355420"/>
                  </a:lnTo>
                  <a:lnTo>
                    <a:pt x="355363" y="324500"/>
                  </a:lnTo>
                  <a:lnTo>
                    <a:pt x="378925" y="287431"/>
                  </a:lnTo>
                  <a:lnTo>
                    <a:pt x="393940" y="245412"/>
                  </a:lnTo>
                  <a:lnTo>
                    <a:pt x="399211" y="199643"/>
                  </a:lnTo>
                  <a:lnTo>
                    <a:pt x="393940" y="153875"/>
                  </a:lnTo>
                  <a:lnTo>
                    <a:pt x="378925" y="111856"/>
                  </a:lnTo>
                  <a:lnTo>
                    <a:pt x="355363" y="74787"/>
                  </a:lnTo>
                  <a:lnTo>
                    <a:pt x="324453" y="43867"/>
                  </a:lnTo>
                  <a:lnTo>
                    <a:pt x="287391" y="20296"/>
                  </a:lnTo>
                  <a:lnTo>
                    <a:pt x="245376" y="5274"/>
                  </a:lnTo>
                  <a:lnTo>
                    <a:pt x="199605" y="0"/>
                  </a:lnTo>
                  <a:close/>
                </a:path>
              </a:pathLst>
            </a:custGeom>
            <a:solidFill>
              <a:srgbClr val="DADB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5772" y="5978017"/>
              <a:ext cx="399415" cy="399415"/>
            </a:xfrm>
            <a:custGeom>
              <a:avLst/>
              <a:gdLst/>
              <a:ahLst/>
              <a:cxnLst/>
              <a:rect l="l" t="t" r="r" b="b"/>
              <a:pathLst>
                <a:path w="399415" h="399414">
                  <a:moveTo>
                    <a:pt x="0" y="199643"/>
                  </a:moveTo>
                  <a:lnTo>
                    <a:pt x="5271" y="153875"/>
                  </a:lnTo>
                  <a:lnTo>
                    <a:pt x="20288" y="111856"/>
                  </a:lnTo>
                  <a:lnTo>
                    <a:pt x="43852" y="74787"/>
                  </a:lnTo>
                  <a:lnTo>
                    <a:pt x="74763" y="43867"/>
                  </a:lnTo>
                  <a:lnTo>
                    <a:pt x="111825" y="20296"/>
                  </a:lnTo>
                  <a:lnTo>
                    <a:pt x="153839" y="5274"/>
                  </a:lnTo>
                  <a:lnTo>
                    <a:pt x="199605" y="0"/>
                  </a:lnTo>
                  <a:lnTo>
                    <a:pt x="245376" y="5274"/>
                  </a:lnTo>
                  <a:lnTo>
                    <a:pt x="287391" y="20296"/>
                  </a:lnTo>
                  <a:lnTo>
                    <a:pt x="324453" y="43867"/>
                  </a:lnTo>
                  <a:lnTo>
                    <a:pt x="355363" y="74787"/>
                  </a:lnTo>
                  <a:lnTo>
                    <a:pt x="378925" y="111856"/>
                  </a:lnTo>
                  <a:lnTo>
                    <a:pt x="393940" y="153875"/>
                  </a:lnTo>
                  <a:lnTo>
                    <a:pt x="399211" y="199643"/>
                  </a:lnTo>
                  <a:lnTo>
                    <a:pt x="393940" y="245412"/>
                  </a:lnTo>
                  <a:lnTo>
                    <a:pt x="378925" y="287431"/>
                  </a:lnTo>
                  <a:lnTo>
                    <a:pt x="355363" y="324500"/>
                  </a:lnTo>
                  <a:lnTo>
                    <a:pt x="324453" y="355420"/>
                  </a:lnTo>
                  <a:lnTo>
                    <a:pt x="287391" y="378991"/>
                  </a:lnTo>
                  <a:lnTo>
                    <a:pt x="245376" y="394013"/>
                  </a:lnTo>
                  <a:lnTo>
                    <a:pt x="199605" y="399287"/>
                  </a:lnTo>
                  <a:lnTo>
                    <a:pt x="153839" y="394013"/>
                  </a:lnTo>
                  <a:lnTo>
                    <a:pt x="111825" y="378991"/>
                  </a:lnTo>
                  <a:lnTo>
                    <a:pt x="74763" y="355420"/>
                  </a:lnTo>
                  <a:lnTo>
                    <a:pt x="43852" y="324500"/>
                  </a:lnTo>
                  <a:lnTo>
                    <a:pt x="20288" y="287431"/>
                  </a:lnTo>
                  <a:lnTo>
                    <a:pt x="5271" y="245412"/>
                  </a:lnTo>
                  <a:lnTo>
                    <a:pt x="0" y="199643"/>
                  </a:lnTo>
                  <a:close/>
                </a:path>
              </a:pathLst>
            </a:custGeom>
            <a:ln w="7620">
              <a:solidFill>
                <a:srgbClr val="C0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5543" y="6052947"/>
              <a:ext cx="199555" cy="249555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86231" y="6301513"/>
            <a:ext cx="6355080" cy="143002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000" b="1" dirty="0">
                <a:solidFill>
                  <a:srgbClr val="272424"/>
                </a:solidFill>
                <a:latin typeface="Times New Roman"/>
                <a:cs typeface="Times New Roman"/>
              </a:rPr>
              <a:t>Optimized</a:t>
            </a:r>
            <a:r>
              <a:rPr sz="2000" b="1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72424"/>
                </a:solidFill>
                <a:latin typeface="Times New Roman"/>
                <a:cs typeface="Times New Roman"/>
              </a:rPr>
              <a:t>Sampling</a:t>
            </a:r>
            <a:r>
              <a:rPr sz="2000" b="1" spc="-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272424"/>
                </a:solidFill>
                <a:latin typeface="Times New Roman"/>
                <a:cs typeface="Times New Roman"/>
              </a:rPr>
              <a:t>Rate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An</a:t>
            </a:r>
            <a:r>
              <a:rPr sz="1400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unoptimized</a:t>
            </a:r>
            <a:r>
              <a:rPr sz="14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sampling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rate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could</a:t>
            </a:r>
            <a:r>
              <a:rPr sz="14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lead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to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either</a:t>
            </a:r>
            <a:r>
              <a:rPr sz="14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data</a:t>
            </a:r>
            <a:r>
              <a:rPr sz="14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overload</a:t>
            </a:r>
            <a:r>
              <a:rPr sz="1400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or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loss,</a:t>
            </a:r>
            <a:r>
              <a:rPr sz="14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impacting</a:t>
            </a:r>
            <a:r>
              <a:rPr sz="14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cloud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integration</a:t>
            </a:r>
            <a:r>
              <a:rPr sz="1400" spc="-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4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real-time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analysis.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b="1" dirty="0">
                <a:solidFill>
                  <a:srgbClr val="272424"/>
                </a:solidFill>
                <a:latin typeface="Times New Roman"/>
                <a:cs typeface="Times New Roman"/>
              </a:rPr>
              <a:t>Fix:</a:t>
            </a:r>
            <a:r>
              <a:rPr sz="1400" b="1" spc="-6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45" dirty="0">
                <a:solidFill>
                  <a:srgbClr val="272424"/>
                </a:solidFill>
                <a:latin typeface="Times New Roman"/>
                <a:cs typeface="Times New Roman"/>
              </a:rPr>
              <a:t>We</a:t>
            </a:r>
            <a:r>
              <a:rPr sz="1400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meticulously</a:t>
            </a:r>
            <a:r>
              <a:rPr sz="1400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optimized</a:t>
            </a:r>
            <a:r>
              <a:rPr sz="14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the</a:t>
            </a:r>
            <a:r>
              <a:rPr sz="14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sampling</a:t>
            </a:r>
            <a:r>
              <a:rPr sz="14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rate</a:t>
            </a:r>
            <a:r>
              <a:rPr sz="14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to</a:t>
            </a:r>
            <a:r>
              <a:rPr sz="14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balance</a:t>
            </a:r>
            <a:r>
              <a:rPr sz="14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data</a:t>
            </a:r>
            <a:r>
              <a:rPr sz="14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fidelity</a:t>
            </a:r>
            <a:r>
              <a:rPr sz="1400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with</a:t>
            </a:r>
            <a:r>
              <a:rPr sz="14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efficient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stable</a:t>
            </a:r>
            <a:r>
              <a:rPr sz="14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cloud</a:t>
            </a:r>
            <a:r>
              <a:rPr sz="14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integration,</a:t>
            </a:r>
            <a:r>
              <a:rPr sz="1400" spc="-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preventing</a:t>
            </a:r>
            <a:r>
              <a:rPr sz="1400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data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loss.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377810" y="5774690"/>
            <a:ext cx="6790690" cy="407034"/>
            <a:chOff x="7377810" y="5774690"/>
            <a:chExt cx="6790690" cy="407034"/>
          </a:xfrm>
        </p:grpSpPr>
        <p:sp>
          <p:nvSpPr>
            <p:cNvPr id="40" name="object 40"/>
            <p:cNvSpPr/>
            <p:nvPr/>
          </p:nvSpPr>
          <p:spPr>
            <a:xfrm>
              <a:off x="7581137" y="5911723"/>
              <a:ext cx="6583680" cy="133350"/>
            </a:xfrm>
            <a:custGeom>
              <a:avLst/>
              <a:gdLst/>
              <a:ahLst/>
              <a:cxnLst/>
              <a:rect l="l" t="t" r="r" b="b"/>
              <a:pathLst>
                <a:path w="6583680" h="133350">
                  <a:moveTo>
                    <a:pt x="6527419" y="0"/>
                  </a:moveTo>
                  <a:lnTo>
                    <a:pt x="56006" y="0"/>
                  </a:lnTo>
                  <a:lnTo>
                    <a:pt x="34182" y="4391"/>
                  </a:lnTo>
                  <a:lnTo>
                    <a:pt x="16382" y="16367"/>
                  </a:lnTo>
                  <a:lnTo>
                    <a:pt x="4393" y="34129"/>
                  </a:lnTo>
                  <a:lnTo>
                    <a:pt x="0" y="55879"/>
                  </a:lnTo>
                  <a:lnTo>
                    <a:pt x="0" y="77088"/>
                  </a:lnTo>
                  <a:lnTo>
                    <a:pt x="4393" y="98839"/>
                  </a:lnTo>
                  <a:lnTo>
                    <a:pt x="16382" y="116601"/>
                  </a:lnTo>
                  <a:lnTo>
                    <a:pt x="34182" y="128577"/>
                  </a:lnTo>
                  <a:lnTo>
                    <a:pt x="56006" y="132969"/>
                  </a:lnTo>
                  <a:lnTo>
                    <a:pt x="6527419" y="132969"/>
                  </a:lnTo>
                  <a:lnTo>
                    <a:pt x="6549189" y="128577"/>
                  </a:lnTo>
                  <a:lnTo>
                    <a:pt x="6566995" y="116601"/>
                  </a:lnTo>
                  <a:lnTo>
                    <a:pt x="6579014" y="98839"/>
                  </a:lnTo>
                  <a:lnTo>
                    <a:pt x="6583425" y="77088"/>
                  </a:lnTo>
                  <a:lnTo>
                    <a:pt x="6583425" y="55879"/>
                  </a:lnTo>
                  <a:lnTo>
                    <a:pt x="6579014" y="34129"/>
                  </a:lnTo>
                  <a:lnTo>
                    <a:pt x="6566995" y="16367"/>
                  </a:lnTo>
                  <a:lnTo>
                    <a:pt x="6549189" y="4391"/>
                  </a:lnTo>
                  <a:lnTo>
                    <a:pt x="6527419" y="0"/>
                  </a:lnTo>
                  <a:close/>
                </a:path>
              </a:pathLst>
            </a:custGeom>
            <a:solidFill>
              <a:srgbClr val="DADB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581137" y="5911723"/>
              <a:ext cx="6583680" cy="133350"/>
            </a:xfrm>
            <a:custGeom>
              <a:avLst/>
              <a:gdLst/>
              <a:ahLst/>
              <a:cxnLst/>
              <a:rect l="l" t="t" r="r" b="b"/>
              <a:pathLst>
                <a:path w="6583680" h="133350">
                  <a:moveTo>
                    <a:pt x="0" y="55879"/>
                  </a:moveTo>
                  <a:lnTo>
                    <a:pt x="4393" y="34129"/>
                  </a:lnTo>
                  <a:lnTo>
                    <a:pt x="16382" y="16367"/>
                  </a:lnTo>
                  <a:lnTo>
                    <a:pt x="34182" y="4391"/>
                  </a:lnTo>
                  <a:lnTo>
                    <a:pt x="56006" y="0"/>
                  </a:lnTo>
                  <a:lnTo>
                    <a:pt x="6527419" y="0"/>
                  </a:lnTo>
                  <a:lnTo>
                    <a:pt x="6549189" y="4391"/>
                  </a:lnTo>
                  <a:lnTo>
                    <a:pt x="6566995" y="16367"/>
                  </a:lnTo>
                  <a:lnTo>
                    <a:pt x="6579014" y="34129"/>
                  </a:lnTo>
                  <a:lnTo>
                    <a:pt x="6583425" y="55879"/>
                  </a:lnTo>
                  <a:lnTo>
                    <a:pt x="6583425" y="77088"/>
                  </a:lnTo>
                  <a:lnTo>
                    <a:pt x="6579014" y="98839"/>
                  </a:lnTo>
                  <a:lnTo>
                    <a:pt x="6566995" y="116601"/>
                  </a:lnTo>
                  <a:lnTo>
                    <a:pt x="6549189" y="128577"/>
                  </a:lnTo>
                  <a:lnTo>
                    <a:pt x="6527419" y="132969"/>
                  </a:lnTo>
                  <a:lnTo>
                    <a:pt x="56006" y="132969"/>
                  </a:lnTo>
                  <a:lnTo>
                    <a:pt x="34182" y="128577"/>
                  </a:lnTo>
                  <a:lnTo>
                    <a:pt x="16382" y="116601"/>
                  </a:lnTo>
                  <a:lnTo>
                    <a:pt x="4393" y="98839"/>
                  </a:lnTo>
                  <a:lnTo>
                    <a:pt x="0" y="77088"/>
                  </a:lnTo>
                  <a:lnTo>
                    <a:pt x="0" y="55879"/>
                  </a:lnTo>
                  <a:close/>
                </a:path>
              </a:pathLst>
            </a:custGeom>
            <a:ln w="7620">
              <a:solidFill>
                <a:srgbClr val="C0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381620" y="5778500"/>
              <a:ext cx="399415" cy="399415"/>
            </a:xfrm>
            <a:custGeom>
              <a:avLst/>
              <a:gdLst/>
              <a:ahLst/>
              <a:cxnLst/>
              <a:rect l="l" t="t" r="r" b="b"/>
              <a:pathLst>
                <a:path w="399415" h="399414">
                  <a:moveTo>
                    <a:pt x="199644" y="0"/>
                  </a:moveTo>
                  <a:lnTo>
                    <a:pt x="153875" y="5274"/>
                  </a:lnTo>
                  <a:lnTo>
                    <a:pt x="111856" y="20296"/>
                  </a:lnTo>
                  <a:lnTo>
                    <a:pt x="74787" y="43867"/>
                  </a:lnTo>
                  <a:lnTo>
                    <a:pt x="43867" y="74787"/>
                  </a:lnTo>
                  <a:lnTo>
                    <a:pt x="20296" y="111856"/>
                  </a:lnTo>
                  <a:lnTo>
                    <a:pt x="5274" y="153875"/>
                  </a:lnTo>
                  <a:lnTo>
                    <a:pt x="0" y="199644"/>
                  </a:lnTo>
                  <a:lnTo>
                    <a:pt x="5274" y="245412"/>
                  </a:lnTo>
                  <a:lnTo>
                    <a:pt x="20296" y="287431"/>
                  </a:lnTo>
                  <a:lnTo>
                    <a:pt x="43867" y="324500"/>
                  </a:lnTo>
                  <a:lnTo>
                    <a:pt x="74787" y="355420"/>
                  </a:lnTo>
                  <a:lnTo>
                    <a:pt x="111856" y="378991"/>
                  </a:lnTo>
                  <a:lnTo>
                    <a:pt x="153875" y="394013"/>
                  </a:lnTo>
                  <a:lnTo>
                    <a:pt x="199644" y="399288"/>
                  </a:lnTo>
                  <a:lnTo>
                    <a:pt x="245412" y="394013"/>
                  </a:lnTo>
                  <a:lnTo>
                    <a:pt x="287431" y="378991"/>
                  </a:lnTo>
                  <a:lnTo>
                    <a:pt x="324500" y="355420"/>
                  </a:lnTo>
                  <a:lnTo>
                    <a:pt x="355420" y="324500"/>
                  </a:lnTo>
                  <a:lnTo>
                    <a:pt x="378991" y="287431"/>
                  </a:lnTo>
                  <a:lnTo>
                    <a:pt x="394013" y="245412"/>
                  </a:lnTo>
                  <a:lnTo>
                    <a:pt x="399287" y="199644"/>
                  </a:lnTo>
                  <a:lnTo>
                    <a:pt x="394013" y="153875"/>
                  </a:lnTo>
                  <a:lnTo>
                    <a:pt x="378991" y="111856"/>
                  </a:lnTo>
                  <a:lnTo>
                    <a:pt x="355420" y="74787"/>
                  </a:lnTo>
                  <a:lnTo>
                    <a:pt x="324500" y="43867"/>
                  </a:lnTo>
                  <a:lnTo>
                    <a:pt x="287431" y="20296"/>
                  </a:lnTo>
                  <a:lnTo>
                    <a:pt x="245412" y="5274"/>
                  </a:lnTo>
                  <a:lnTo>
                    <a:pt x="199644" y="0"/>
                  </a:lnTo>
                  <a:close/>
                </a:path>
              </a:pathLst>
            </a:custGeom>
            <a:solidFill>
              <a:srgbClr val="DADB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381620" y="5778500"/>
              <a:ext cx="399415" cy="399415"/>
            </a:xfrm>
            <a:custGeom>
              <a:avLst/>
              <a:gdLst/>
              <a:ahLst/>
              <a:cxnLst/>
              <a:rect l="l" t="t" r="r" b="b"/>
              <a:pathLst>
                <a:path w="399415" h="399414">
                  <a:moveTo>
                    <a:pt x="0" y="199644"/>
                  </a:moveTo>
                  <a:lnTo>
                    <a:pt x="5274" y="153875"/>
                  </a:lnTo>
                  <a:lnTo>
                    <a:pt x="20296" y="111856"/>
                  </a:lnTo>
                  <a:lnTo>
                    <a:pt x="43867" y="74787"/>
                  </a:lnTo>
                  <a:lnTo>
                    <a:pt x="74787" y="43867"/>
                  </a:lnTo>
                  <a:lnTo>
                    <a:pt x="111856" y="20296"/>
                  </a:lnTo>
                  <a:lnTo>
                    <a:pt x="153875" y="5274"/>
                  </a:lnTo>
                  <a:lnTo>
                    <a:pt x="199644" y="0"/>
                  </a:lnTo>
                  <a:lnTo>
                    <a:pt x="245412" y="5274"/>
                  </a:lnTo>
                  <a:lnTo>
                    <a:pt x="287431" y="20296"/>
                  </a:lnTo>
                  <a:lnTo>
                    <a:pt x="324500" y="43867"/>
                  </a:lnTo>
                  <a:lnTo>
                    <a:pt x="355420" y="74787"/>
                  </a:lnTo>
                  <a:lnTo>
                    <a:pt x="378991" y="111856"/>
                  </a:lnTo>
                  <a:lnTo>
                    <a:pt x="394013" y="153875"/>
                  </a:lnTo>
                  <a:lnTo>
                    <a:pt x="399287" y="199644"/>
                  </a:lnTo>
                  <a:lnTo>
                    <a:pt x="394013" y="245412"/>
                  </a:lnTo>
                  <a:lnTo>
                    <a:pt x="378991" y="287431"/>
                  </a:lnTo>
                  <a:lnTo>
                    <a:pt x="355420" y="324500"/>
                  </a:lnTo>
                  <a:lnTo>
                    <a:pt x="324500" y="355420"/>
                  </a:lnTo>
                  <a:lnTo>
                    <a:pt x="287431" y="378991"/>
                  </a:lnTo>
                  <a:lnTo>
                    <a:pt x="245412" y="394013"/>
                  </a:lnTo>
                  <a:lnTo>
                    <a:pt x="199644" y="399288"/>
                  </a:lnTo>
                  <a:lnTo>
                    <a:pt x="153875" y="394013"/>
                  </a:lnTo>
                  <a:lnTo>
                    <a:pt x="111856" y="378991"/>
                  </a:lnTo>
                  <a:lnTo>
                    <a:pt x="74787" y="355420"/>
                  </a:lnTo>
                  <a:lnTo>
                    <a:pt x="43867" y="324500"/>
                  </a:lnTo>
                  <a:lnTo>
                    <a:pt x="20296" y="287431"/>
                  </a:lnTo>
                  <a:lnTo>
                    <a:pt x="5274" y="245412"/>
                  </a:lnTo>
                  <a:lnTo>
                    <a:pt x="0" y="199644"/>
                  </a:lnTo>
                  <a:close/>
                </a:path>
              </a:pathLst>
            </a:custGeom>
            <a:ln w="7620">
              <a:solidFill>
                <a:srgbClr val="C0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81442" y="5853430"/>
              <a:ext cx="199542" cy="249555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7502779" y="6100872"/>
            <a:ext cx="6324600" cy="143129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2000" b="1" spc="-20" dirty="0">
                <a:solidFill>
                  <a:srgbClr val="272424"/>
                </a:solidFill>
                <a:latin typeface="Times New Roman"/>
                <a:cs typeface="Times New Roman"/>
              </a:rPr>
              <a:t>BP</a:t>
            </a:r>
            <a:r>
              <a:rPr sz="2000" b="1" spc="-2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72424"/>
                </a:solidFill>
                <a:latin typeface="Times New Roman"/>
                <a:cs typeface="Times New Roman"/>
              </a:rPr>
              <a:t>Accuracy</a:t>
            </a:r>
            <a:r>
              <a:rPr sz="2000" b="1" spc="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b="1" spc="-50" dirty="0">
                <a:solidFill>
                  <a:srgbClr val="272424"/>
                </a:solidFill>
                <a:latin typeface="Times New Roman"/>
                <a:cs typeface="Times New Roman"/>
              </a:rPr>
              <a:t>(PTT-</a:t>
            </a:r>
            <a:r>
              <a:rPr sz="2000" b="1" spc="-10" dirty="0">
                <a:solidFill>
                  <a:srgbClr val="272424"/>
                </a:solidFill>
                <a:latin typeface="Times New Roman"/>
                <a:cs typeface="Times New Roman"/>
              </a:rPr>
              <a:t>based)</a:t>
            </a:r>
            <a:endParaRPr sz="2000">
              <a:latin typeface="Times New Roman"/>
              <a:cs typeface="Times New Roman"/>
            </a:endParaRPr>
          </a:p>
          <a:p>
            <a:pPr marL="12700" marR="136525">
              <a:lnSpc>
                <a:spcPct val="101400"/>
              </a:lnSpc>
              <a:spcBef>
                <a:spcPts val="515"/>
              </a:spcBef>
            </a:pP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Achieving</a:t>
            </a:r>
            <a:r>
              <a:rPr sz="14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reliable</a:t>
            </a:r>
            <a:r>
              <a:rPr sz="1400" spc="-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cuff-less</a:t>
            </a:r>
            <a:r>
              <a:rPr sz="1400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blood</a:t>
            </a:r>
            <a:r>
              <a:rPr sz="1400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pressure</a:t>
            </a:r>
            <a:r>
              <a:rPr sz="1400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measurements</a:t>
            </a:r>
            <a:r>
              <a:rPr sz="14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based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on</a:t>
            </a:r>
            <a:r>
              <a:rPr sz="14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Pulse</a:t>
            </a:r>
            <a:r>
              <a:rPr sz="1400" spc="-6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Transit</a:t>
            </a:r>
            <a:r>
              <a:rPr sz="1400" spc="-7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272424"/>
                </a:solidFill>
                <a:latin typeface="Times New Roman"/>
                <a:cs typeface="Times New Roman"/>
              </a:rPr>
              <a:t>Time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(PTT)</a:t>
            </a:r>
            <a:r>
              <a:rPr sz="14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presented</a:t>
            </a:r>
            <a:r>
              <a:rPr sz="14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an</a:t>
            </a:r>
            <a:r>
              <a:rPr sz="14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accuracy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challenge.</a:t>
            </a: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ct val="101400"/>
              </a:lnSpc>
              <a:spcBef>
                <a:spcPts val="575"/>
              </a:spcBef>
            </a:pPr>
            <a:r>
              <a:rPr sz="1400" b="1" dirty="0">
                <a:solidFill>
                  <a:srgbClr val="272424"/>
                </a:solidFill>
                <a:latin typeface="Times New Roman"/>
                <a:cs typeface="Times New Roman"/>
              </a:rPr>
              <a:t>Fix:</a:t>
            </a:r>
            <a:r>
              <a:rPr sz="1400" b="1" spc="-6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The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45" dirty="0">
                <a:solidFill>
                  <a:srgbClr val="272424"/>
                </a:solidFill>
                <a:latin typeface="Times New Roman"/>
                <a:cs typeface="Times New Roman"/>
              </a:rPr>
              <a:t>PTT-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based</a:t>
            </a:r>
            <a:r>
              <a:rPr sz="14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system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now</a:t>
            </a:r>
            <a:r>
              <a:rPr sz="14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provides</a:t>
            </a:r>
            <a:r>
              <a:rPr sz="1400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continuous</a:t>
            </a:r>
            <a:r>
              <a:rPr sz="14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trend</a:t>
            </a:r>
            <a:r>
              <a:rPr sz="14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monitoring,</a:t>
            </a:r>
            <a:r>
              <a:rPr sz="1400" spc="-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offering</a:t>
            </a:r>
            <a:r>
              <a:rPr sz="14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insights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into</a:t>
            </a:r>
            <a:r>
              <a:rPr sz="14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BP</a:t>
            </a:r>
            <a:r>
              <a:rPr sz="1400" spc="-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changes,</a:t>
            </a:r>
            <a:r>
              <a:rPr sz="14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with</a:t>
            </a:r>
            <a:r>
              <a:rPr sz="14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optional</a:t>
            </a:r>
            <a:r>
              <a:rPr sz="1400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cuff</a:t>
            </a:r>
            <a:r>
              <a:rPr sz="1400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calibration</a:t>
            </a:r>
            <a:r>
              <a:rPr sz="14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for</a:t>
            </a:r>
            <a:r>
              <a:rPr sz="14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personalized</a:t>
            </a:r>
            <a:r>
              <a:rPr sz="14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baseline</a:t>
            </a:r>
            <a:r>
              <a:rPr sz="14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accuracy.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47" name="object 4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715" y="146340"/>
            <a:ext cx="1433851" cy="5487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4">
            <a:extLst>
              <a:ext uri="{FF2B5EF4-FFF2-40B4-BE49-F238E27FC236}">
                <a16:creationId xmlns:a16="http://schemas.microsoft.com/office/drawing/2014/main" id="{C8E8A29C-43F4-0D10-F175-2B94097745B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4781"/>
            <a:ext cx="1433851" cy="548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8E2D69-739B-CFCD-D152-D6405C099979}"/>
              </a:ext>
            </a:extLst>
          </p:cNvPr>
          <p:cNvSpPr txBox="1"/>
          <p:nvPr/>
        </p:nvSpPr>
        <p:spPr>
          <a:xfrm>
            <a:off x="6096000" y="733168"/>
            <a:ext cx="73152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500" b="1" dirty="0"/>
              <a:t>Desirability</a:t>
            </a:r>
            <a:endParaRPr lang="en-IN" sz="3500" dirty="0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D6F0CC4-DE67-B00B-981B-47AD424B2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458641"/>
            <a:ext cx="76200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 users: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Rural clinics, ambulances, elderly-care homes, and home-based patients.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Pain point solved: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Eliminates need for multiple costly instruments and continuous manual monitoring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validation: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Early prototypes tested with biomedical datasets and live signals show reliable ECG and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₂ trends; doctors confirm usability for primary-care screening.</a:t>
            </a: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B015C70F-7437-15AD-D4FF-FEB06DC91D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AutoShape 9">
            <a:extLst>
              <a:ext uri="{FF2B5EF4-FFF2-40B4-BE49-F238E27FC236}">
                <a16:creationId xmlns:a16="http://schemas.microsoft.com/office/drawing/2014/main" id="{65304DD0-7C1B-A0F9-CB49-D2048C17F1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AAF8DC-6CDF-993C-8572-B4A6B5BFF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524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75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913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FEASIBILITY</a:t>
            </a:r>
            <a:r>
              <a:rPr spc="-85" dirty="0"/>
              <a:t> </a:t>
            </a:r>
            <a:r>
              <a:rPr dirty="0"/>
              <a:t>&amp;</a:t>
            </a:r>
            <a:r>
              <a:rPr spc="-45" dirty="0"/>
              <a:t> VIABILITY:</a:t>
            </a:r>
            <a:r>
              <a:rPr spc="-135" dirty="0"/>
              <a:t> </a:t>
            </a:r>
            <a:r>
              <a:rPr spc="-30" dirty="0"/>
              <a:t>A</a:t>
            </a:r>
            <a:r>
              <a:rPr spc="-155" dirty="0"/>
              <a:t> </a:t>
            </a:r>
            <a:r>
              <a:rPr spc="-25" dirty="0"/>
              <a:t>PRACTICAL</a:t>
            </a:r>
            <a:r>
              <a:rPr spc="-110" dirty="0"/>
              <a:t> </a:t>
            </a:r>
            <a:r>
              <a:rPr spc="-10" dirty="0"/>
              <a:t>SOLUTION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1121" y="1270761"/>
            <a:ext cx="6479540" cy="2898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298450" algn="l"/>
              </a:tabLst>
            </a:pPr>
            <a:r>
              <a:rPr sz="1800" b="1" spc="-10" dirty="0">
                <a:latin typeface="Times New Roman"/>
                <a:cs typeface="Times New Roman"/>
              </a:rPr>
              <a:t>FEASIBILITY:</a:t>
            </a:r>
            <a:endParaRPr sz="1800">
              <a:latin typeface="Times New Roman"/>
              <a:cs typeface="Times New Roman"/>
            </a:endParaRPr>
          </a:p>
          <a:p>
            <a:pPr marL="355600" marR="48895" indent="-342900">
              <a:lnSpc>
                <a:spcPct val="104400"/>
              </a:lnSpc>
              <a:spcBef>
                <a:spcPts val="1170"/>
              </a:spcBef>
              <a:buChar char="•"/>
              <a:tabLst>
                <a:tab pos="355600" algn="l"/>
              </a:tabLst>
            </a:pP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It</a:t>
            </a:r>
            <a:r>
              <a:rPr sz="1600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uses</a:t>
            </a:r>
            <a:r>
              <a:rPr sz="16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272424"/>
                </a:solidFill>
                <a:latin typeface="Times New Roman"/>
                <a:cs typeface="Times New Roman"/>
              </a:rPr>
              <a:t>low-</a:t>
            </a:r>
            <a:r>
              <a:rPr sz="1600" b="1" dirty="0">
                <a:solidFill>
                  <a:srgbClr val="272424"/>
                </a:solidFill>
                <a:latin typeface="Times New Roman"/>
                <a:cs typeface="Times New Roman"/>
              </a:rPr>
              <a:t>cost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,</a:t>
            </a:r>
            <a:r>
              <a:rPr sz="16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widely</a:t>
            </a:r>
            <a:r>
              <a:rPr sz="16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available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modules</a:t>
            </a:r>
            <a:r>
              <a:rPr sz="1600" spc="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(ESP32,</a:t>
            </a:r>
            <a:r>
              <a:rPr sz="1600" spc="-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AD8232,</a:t>
            </a:r>
            <a:r>
              <a:rPr sz="1600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MAX30102, accelerometer,</a:t>
            </a:r>
            <a:r>
              <a:rPr sz="1600" spc="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Pi</a:t>
            </a:r>
            <a:r>
              <a:rPr sz="16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spc="-35" dirty="0">
                <a:solidFill>
                  <a:srgbClr val="272424"/>
                </a:solidFill>
                <a:latin typeface="Times New Roman"/>
                <a:cs typeface="Times New Roman"/>
              </a:rPr>
              <a:t>4)</a:t>
            </a:r>
            <a:endParaRPr sz="1600">
              <a:latin typeface="Times New Roman"/>
              <a:cs typeface="Times New Roman"/>
            </a:endParaRPr>
          </a:p>
          <a:p>
            <a:pPr marL="355600" marR="365125" indent="-342900">
              <a:lnSpc>
                <a:spcPct val="104400"/>
              </a:lnSpc>
              <a:spcBef>
                <a:spcPts val="415"/>
              </a:spcBef>
              <a:buChar char="•"/>
              <a:tabLst>
                <a:tab pos="355600" algn="l"/>
              </a:tabLst>
            </a:pP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Built</a:t>
            </a:r>
            <a:r>
              <a:rPr sz="16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on</a:t>
            </a:r>
            <a:r>
              <a:rPr sz="16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b="1" spc="-20" dirty="0">
                <a:solidFill>
                  <a:srgbClr val="272424"/>
                </a:solidFill>
                <a:latin typeface="Times New Roman"/>
                <a:cs typeface="Times New Roman"/>
              </a:rPr>
              <a:t>open-</a:t>
            </a:r>
            <a:r>
              <a:rPr sz="1600" b="1" dirty="0">
                <a:solidFill>
                  <a:srgbClr val="272424"/>
                </a:solidFill>
                <a:latin typeface="Times New Roman"/>
                <a:cs typeface="Times New Roman"/>
              </a:rPr>
              <a:t>source</a:t>
            </a:r>
            <a:r>
              <a:rPr sz="1600" b="1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frameworks</a:t>
            </a:r>
            <a:r>
              <a:rPr sz="1600" spc="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(Arduino,</a:t>
            </a:r>
            <a:r>
              <a:rPr sz="16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Python,</a:t>
            </a:r>
            <a:r>
              <a:rPr sz="1600" spc="-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272424"/>
                </a:solidFill>
                <a:latin typeface="Times New Roman"/>
                <a:cs typeface="Times New Roman"/>
              </a:rPr>
              <a:t>TensorFlow</a:t>
            </a:r>
            <a:r>
              <a:rPr sz="16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Lite, ThingSpeak,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272424"/>
                </a:solidFill>
                <a:latin typeface="Times New Roman"/>
                <a:cs typeface="Times New Roman"/>
              </a:rPr>
              <a:t>Telegram</a:t>
            </a:r>
            <a:r>
              <a:rPr sz="16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272424"/>
                </a:solidFill>
                <a:latin typeface="Times New Roman"/>
                <a:cs typeface="Times New Roman"/>
              </a:rPr>
              <a:t>API)</a:t>
            </a:r>
            <a:endParaRPr sz="16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Wingdings"/>
              <a:buChar char=""/>
              <a:tabLst>
                <a:tab pos="298450" algn="l"/>
              </a:tabLst>
            </a:pPr>
            <a:r>
              <a:rPr sz="1800" b="1" spc="-10" dirty="0">
                <a:latin typeface="Times New Roman"/>
                <a:cs typeface="Times New Roman"/>
              </a:rPr>
              <a:t>VIABILITY:</a:t>
            </a:r>
            <a:endParaRPr sz="1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255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1600" b="1" spc="-20" dirty="0">
                <a:solidFill>
                  <a:srgbClr val="272424"/>
                </a:solidFill>
                <a:latin typeface="Times New Roman"/>
                <a:cs typeface="Times New Roman"/>
              </a:rPr>
              <a:t>Prototype-</a:t>
            </a:r>
            <a:r>
              <a:rPr sz="1600" b="1" dirty="0">
                <a:solidFill>
                  <a:srgbClr val="272424"/>
                </a:solidFill>
                <a:latin typeface="Times New Roman"/>
                <a:cs typeface="Times New Roman"/>
              </a:rPr>
              <a:t>ready:</a:t>
            </a:r>
            <a:r>
              <a:rPr sz="1600" b="1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Hardware</a:t>
            </a:r>
            <a:r>
              <a:rPr sz="16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assembled, tested</a:t>
            </a:r>
            <a:r>
              <a:rPr sz="16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with</a:t>
            </a:r>
            <a:r>
              <a:rPr sz="16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datasets</a:t>
            </a:r>
            <a:r>
              <a:rPr sz="16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+</a:t>
            </a:r>
            <a:r>
              <a:rPr sz="16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real</a:t>
            </a:r>
            <a:r>
              <a:rPr sz="16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signals.</a:t>
            </a:r>
            <a:endParaRPr sz="16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09"/>
              </a:spcBef>
              <a:buFont typeface="Times New Roman"/>
              <a:buChar char="•"/>
              <a:tabLst>
                <a:tab pos="354965" algn="l"/>
              </a:tabLst>
            </a:pPr>
            <a:r>
              <a:rPr sz="1600" b="1" spc="-20" dirty="0">
                <a:solidFill>
                  <a:srgbClr val="272424"/>
                </a:solidFill>
                <a:latin typeface="Times New Roman"/>
                <a:cs typeface="Times New Roman"/>
              </a:rPr>
              <a:t>Future-</a:t>
            </a:r>
            <a:r>
              <a:rPr sz="1600" b="1" dirty="0">
                <a:solidFill>
                  <a:srgbClr val="272424"/>
                </a:solidFill>
                <a:latin typeface="Times New Roman"/>
                <a:cs typeface="Times New Roman"/>
              </a:rPr>
              <a:t>ready:</a:t>
            </a:r>
            <a:r>
              <a:rPr sz="1600" b="1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Strong</a:t>
            </a:r>
            <a:r>
              <a:rPr sz="16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path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to</a:t>
            </a:r>
            <a:r>
              <a:rPr sz="16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272424"/>
                </a:solidFill>
                <a:latin typeface="Times New Roman"/>
                <a:cs typeface="Times New Roman"/>
              </a:rPr>
              <a:t>TRL</a:t>
            </a:r>
            <a:r>
              <a:rPr sz="1600" b="1" spc="-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272424"/>
                </a:solidFill>
                <a:latin typeface="Times New Roman"/>
                <a:cs typeface="Times New Roman"/>
              </a:rPr>
              <a:t>upgrade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,</a:t>
            </a:r>
            <a:r>
              <a:rPr sz="1600" spc="-20" dirty="0">
                <a:solidFill>
                  <a:srgbClr val="272424"/>
                </a:solidFill>
                <a:latin typeface="Times New Roman"/>
                <a:cs typeface="Times New Roman"/>
              </a:rPr>
              <a:t> medical-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grade</a:t>
            </a:r>
            <a:r>
              <a:rPr sz="1600" spc="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sensors,</a:t>
            </a:r>
            <a:r>
              <a:rPr sz="1600" spc="-25" dirty="0">
                <a:solidFill>
                  <a:srgbClr val="272424"/>
                </a:solidFill>
                <a:latin typeface="Times New Roman"/>
                <a:cs typeface="Times New Roman"/>
              </a:rPr>
              <a:t> and</a:t>
            </a:r>
            <a:endParaRPr sz="16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85"/>
              </a:spcBef>
            </a:pP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regulatory</a:t>
            </a:r>
            <a:r>
              <a:rPr sz="1600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approvals</a:t>
            </a:r>
            <a:r>
              <a:rPr sz="1600" spc="-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(ISO/CE).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819" y="4502998"/>
            <a:ext cx="6217719" cy="34550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503668" y="1270761"/>
            <a:ext cx="3970020" cy="70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298450" algn="l"/>
              </a:tabLst>
            </a:pPr>
            <a:r>
              <a:rPr sz="1800" b="1" dirty="0">
                <a:latin typeface="Times New Roman"/>
                <a:cs typeface="Times New Roman"/>
              </a:rPr>
              <a:t>DEPLOYMENT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ENVIRONMENTS: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Our</a:t>
            </a:r>
            <a:r>
              <a:rPr sz="16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system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is</a:t>
            </a:r>
            <a:r>
              <a:rPr sz="16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designed</a:t>
            </a:r>
            <a:r>
              <a:rPr sz="16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for</a:t>
            </a:r>
            <a:r>
              <a:rPr sz="16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broad</a:t>
            </a:r>
            <a:r>
              <a:rPr sz="16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applicability: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3353" y="2277364"/>
            <a:ext cx="2100199" cy="189826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9917" y="2277364"/>
            <a:ext cx="2100199" cy="18982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976481" y="2277364"/>
            <a:ext cx="2100199" cy="189826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404354" y="4446270"/>
            <a:ext cx="7260590" cy="3466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8145" indent="-28638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98145" algn="l"/>
              </a:tabLst>
            </a:pP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Seamless</a:t>
            </a:r>
            <a:r>
              <a:rPr sz="16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integration</a:t>
            </a:r>
            <a:r>
              <a:rPr sz="16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into</a:t>
            </a:r>
            <a:r>
              <a:rPr sz="1600" spc="-6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clinics,</a:t>
            </a:r>
            <a:r>
              <a:rPr sz="16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emergency</a:t>
            </a:r>
            <a:r>
              <a:rPr sz="1600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services,</a:t>
            </a:r>
            <a:r>
              <a:rPr sz="1600" spc="-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600" spc="-6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home</a:t>
            </a:r>
            <a:r>
              <a:rPr sz="16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care.</a:t>
            </a: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05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Wingdings"/>
              <a:buChar char=""/>
              <a:tabLst>
                <a:tab pos="298450" algn="l"/>
              </a:tabLst>
            </a:pPr>
            <a:r>
              <a:rPr sz="1800" b="1" dirty="0">
                <a:latin typeface="Times New Roman"/>
                <a:cs typeface="Times New Roman"/>
              </a:rPr>
              <a:t>ECONOMIC</a:t>
            </a:r>
            <a:r>
              <a:rPr sz="1800" b="1" spc="-7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VALUE:</a:t>
            </a:r>
            <a:endParaRPr sz="18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600"/>
              </a:spcBef>
              <a:buAutoNum type="arabicPeriod"/>
              <a:tabLst>
                <a:tab pos="354965" algn="l"/>
              </a:tabLst>
            </a:pPr>
            <a:r>
              <a:rPr sz="1600" b="1" dirty="0">
                <a:latin typeface="Times New Roman"/>
                <a:cs typeface="Times New Roman"/>
              </a:rPr>
              <a:t>Affordable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alternative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expensive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bedside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monitors.</a:t>
            </a:r>
            <a:endParaRPr sz="16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180"/>
              </a:spcBef>
              <a:buAutoNum type="arabicPeriod"/>
              <a:tabLst>
                <a:tab pos="354965" algn="l"/>
              </a:tabLst>
            </a:pPr>
            <a:r>
              <a:rPr sz="1600" b="1" dirty="0">
                <a:latin typeface="Times New Roman"/>
                <a:cs typeface="Times New Roman"/>
              </a:rPr>
              <a:t>Portable</a:t>
            </a:r>
            <a:r>
              <a:rPr sz="1600" b="1" spc="-4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design</a:t>
            </a:r>
            <a:r>
              <a:rPr sz="1600" b="1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makes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it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deployable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homes,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ambulances,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mobile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health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units</a:t>
            </a:r>
            <a:endParaRPr sz="16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975"/>
              </a:spcBef>
              <a:buAutoNum type="arabicPeriod"/>
              <a:tabLst>
                <a:tab pos="354965" algn="l"/>
              </a:tabLst>
            </a:pPr>
            <a:r>
              <a:rPr sz="1600" b="1" dirty="0">
                <a:latin typeface="Times New Roman"/>
                <a:cs typeface="Times New Roman"/>
              </a:rPr>
              <a:t>Scalable</a:t>
            </a:r>
            <a:r>
              <a:rPr sz="1600" b="1" spc="-5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platform:</a:t>
            </a:r>
            <a:r>
              <a:rPr sz="1600" b="1" spc="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Expandable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Cloud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Dashboards,</a:t>
            </a:r>
            <a:endParaRPr sz="1600" dirty="0">
              <a:latin typeface="Times New Roman"/>
              <a:cs typeface="Times New Roman"/>
            </a:endParaRPr>
          </a:p>
          <a:p>
            <a:pPr marL="367665">
              <a:lnSpc>
                <a:spcPct val="100000"/>
              </a:lnSpc>
              <a:spcBef>
                <a:spcPts val="275"/>
              </a:spcBef>
            </a:pPr>
            <a:r>
              <a:rPr sz="1600" dirty="0">
                <a:latin typeface="Times New Roman"/>
                <a:cs typeface="Times New Roman"/>
              </a:rPr>
              <a:t>telemedicine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networks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&amp;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wearables.</a:t>
            </a:r>
            <a:endParaRPr sz="16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990"/>
              </a:spcBef>
              <a:buAutoNum type="arabicPeriod" startAt="4"/>
              <a:tabLst>
                <a:tab pos="354965" algn="l"/>
              </a:tabLst>
            </a:pPr>
            <a:r>
              <a:rPr sz="1600" dirty="0">
                <a:latin typeface="Times New Roman"/>
                <a:cs typeface="Times New Roman"/>
              </a:rPr>
              <a:t>Supports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National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Digital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Health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Mission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aligns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with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UN</a:t>
            </a:r>
            <a:r>
              <a:rPr sz="1600" b="1" spc="-5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SDG</a:t>
            </a:r>
            <a:r>
              <a:rPr sz="1600" b="1" spc="-4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Goal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spc="-50" dirty="0">
                <a:latin typeface="Times New Roman"/>
                <a:cs typeface="Times New Roman"/>
              </a:rPr>
              <a:t>3</a:t>
            </a:r>
            <a:endParaRPr sz="1600" dirty="0">
              <a:latin typeface="Times New Roman"/>
              <a:cs typeface="Times New Roman"/>
            </a:endParaRPr>
          </a:p>
          <a:p>
            <a:pPr marL="367665">
              <a:lnSpc>
                <a:spcPct val="100000"/>
              </a:lnSpc>
              <a:spcBef>
                <a:spcPts val="280"/>
              </a:spcBef>
            </a:pPr>
            <a:r>
              <a:rPr sz="1600" dirty="0">
                <a:latin typeface="Times New Roman"/>
                <a:cs typeface="Times New Roman"/>
              </a:rPr>
              <a:t>(Good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Health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&amp;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45" dirty="0">
                <a:latin typeface="Times New Roman"/>
                <a:cs typeface="Times New Roman"/>
              </a:rPr>
              <a:t>Well-</a:t>
            </a:r>
            <a:r>
              <a:rPr sz="1600" spc="-10" dirty="0">
                <a:latin typeface="Times New Roman"/>
                <a:cs typeface="Times New Roman"/>
              </a:rPr>
              <a:t>being).</a:t>
            </a:r>
            <a:endParaRPr lang="en-IN" sz="1600" spc="-10" dirty="0">
              <a:latin typeface="Times New Roman"/>
              <a:cs typeface="Times New Roman"/>
            </a:endParaRPr>
          </a:p>
          <a:p>
            <a:pPr marL="367665">
              <a:lnSpc>
                <a:spcPct val="100000"/>
              </a:lnSpc>
              <a:spcBef>
                <a:spcPts val="280"/>
              </a:spcBef>
            </a:pPr>
            <a:endParaRPr lang="en-IN" sz="1600" spc="-10" dirty="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715" y="146340"/>
            <a:ext cx="1433851" cy="5487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1373" y="888873"/>
            <a:ext cx="9410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IMPACT</a:t>
            </a:r>
            <a:r>
              <a:rPr spc="-120" dirty="0"/>
              <a:t> </a:t>
            </a:r>
            <a:r>
              <a:rPr dirty="0"/>
              <a:t>&amp;</a:t>
            </a:r>
            <a:r>
              <a:rPr spc="-85" dirty="0"/>
              <a:t> </a:t>
            </a:r>
            <a:r>
              <a:rPr dirty="0"/>
              <a:t>BENEFITS:</a:t>
            </a:r>
            <a:r>
              <a:rPr spc="-105" dirty="0"/>
              <a:t> </a:t>
            </a:r>
            <a:r>
              <a:rPr spc="-10" dirty="0"/>
              <a:t>TRANSFORMING</a:t>
            </a:r>
            <a:r>
              <a:rPr spc="-40" dirty="0"/>
              <a:t> </a:t>
            </a:r>
            <a:r>
              <a:rPr spc="-10" dirty="0"/>
              <a:t>HEALTHCARE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2611" y="2114557"/>
            <a:ext cx="2869799" cy="28653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403" y="5105653"/>
            <a:ext cx="217525" cy="2175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27277" y="5028438"/>
            <a:ext cx="751205" cy="514984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 marR="5080">
              <a:lnSpc>
                <a:spcPct val="78300"/>
              </a:lnSpc>
              <a:spcBef>
                <a:spcPts val="565"/>
              </a:spcBef>
            </a:pP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Rural Patients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1598" y="5105653"/>
            <a:ext cx="217550" cy="2175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637535" y="5028438"/>
            <a:ext cx="699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Elderly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1830" y="5105653"/>
            <a:ext cx="217551" cy="2175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248150" y="5028438"/>
            <a:ext cx="762635" cy="514984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 marR="5080">
              <a:lnSpc>
                <a:spcPct val="78300"/>
              </a:lnSpc>
              <a:spcBef>
                <a:spcPts val="565"/>
              </a:spcBef>
            </a:pP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Chronic Illness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92064" y="5105653"/>
            <a:ext cx="217424" cy="2175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858383" y="5028438"/>
            <a:ext cx="1062990" cy="514984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 marR="5080">
              <a:lnSpc>
                <a:spcPct val="78300"/>
              </a:lnSpc>
              <a:spcBef>
                <a:spcPts val="565"/>
              </a:spcBef>
            </a:pP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Emergency Services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8690" y="5802883"/>
            <a:ext cx="5180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272424"/>
                </a:solidFill>
                <a:latin typeface="Times New Roman"/>
                <a:cs typeface="Times New Roman"/>
              </a:rPr>
              <a:t>Targeting</a:t>
            </a:r>
            <a:r>
              <a:rPr sz="1800" spc="-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diverse</a:t>
            </a:r>
            <a:r>
              <a:rPr sz="18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segments</a:t>
            </a:r>
            <a:r>
              <a:rPr sz="18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for</a:t>
            </a:r>
            <a:r>
              <a:rPr sz="18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maximum</a:t>
            </a:r>
            <a:r>
              <a:rPr sz="18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health</a:t>
            </a:r>
            <a:r>
              <a:rPr sz="1800" spc="-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impact.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557769" y="2561463"/>
            <a:ext cx="6334125" cy="1432560"/>
            <a:chOff x="7557769" y="2561463"/>
            <a:chExt cx="6334125" cy="1432560"/>
          </a:xfrm>
        </p:grpSpPr>
        <p:sp>
          <p:nvSpPr>
            <p:cNvPr id="14" name="object 14"/>
            <p:cNvSpPr/>
            <p:nvPr/>
          </p:nvSpPr>
          <p:spPr>
            <a:xfrm>
              <a:off x="7588249" y="2576703"/>
              <a:ext cx="6288405" cy="1402080"/>
            </a:xfrm>
            <a:custGeom>
              <a:avLst/>
              <a:gdLst/>
              <a:ahLst/>
              <a:cxnLst/>
              <a:rect l="l" t="t" r="r" b="b"/>
              <a:pathLst>
                <a:path w="6288405" h="1402079">
                  <a:moveTo>
                    <a:pt x="0" y="146304"/>
                  </a:moveTo>
                  <a:lnTo>
                    <a:pt x="7449" y="100071"/>
                  </a:lnTo>
                  <a:lnTo>
                    <a:pt x="28200" y="59911"/>
                  </a:lnTo>
                  <a:lnTo>
                    <a:pt x="59856" y="28236"/>
                  </a:lnTo>
                  <a:lnTo>
                    <a:pt x="100023" y="7461"/>
                  </a:lnTo>
                  <a:lnTo>
                    <a:pt x="146303" y="0"/>
                  </a:lnTo>
                  <a:lnTo>
                    <a:pt x="6142101" y="0"/>
                  </a:lnTo>
                  <a:lnTo>
                    <a:pt x="6188333" y="7461"/>
                  </a:lnTo>
                  <a:lnTo>
                    <a:pt x="6228493" y="28236"/>
                  </a:lnTo>
                  <a:lnTo>
                    <a:pt x="6260168" y="59911"/>
                  </a:lnTo>
                  <a:lnTo>
                    <a:pt x="6280943" y="100071"/>
                  </a:lnTo>
                  <a:lnTo>
                    <a:pt x="6288405" y="146304"/>
                  </a:lnTo>
                  <a:lnTo>
                    <a:pt x="6288405" y="1255268"/>
                  </a:lnTo>
                  <a:lnTo>
                    <a:pt x="6280943" y="1301500"/>
                  </a:lnTo>
                  <a:lnTo>
                    <a:pt x="6260168" y="1341660"/>
                  </a:lnTo>
                  <a:lnTo>
                    <a:pt x="6228493" y="1373335"/>
                  </a:lnTo>
                  <a:lnTo>
                    <a:pt x="6188333" y="1394110"/>
                  </a:lnTo>
                  <a:lnTo>
                    <a:pt x="6142101" y="1401572"/>
                  </a:lnTo>
                  <a:lnTo>
                    <a:pt x="146303" y="1401572"/>
                  </a:lnTo>
                  <a:lnTo>
                    <a:pt x="100023" y="1394110"/>
                  </a:lnTo>
                  <a:lnTo>
                    <a:pt x="59856" y="1373335"/>
                  </a:lnTo>
                  <a:lnTo>
                    <a:pt x="28200" y="1341660"/>
                  </a:lnTo>
                  <a:lnTo>
                    <a:pt x="7449" y="1301500"/>
                  </a:lnTo>
                  <a:lnTo>
                    <a:pt x="0" y="1255268"/>
                  </a:lnTo>
                  <a:lnTo>
                    <a:pt x="0" y="146304"/>
                  </a:lnTo>
                  <a:close/>
                </a:path>
              </a:pathLst>
            </a:custGeom>
            <a:ln w="30480">
              <a:solidFill>
                <a:srgbClr val="C0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57769" y="2576703"/>
              <a:ext cx="121920" cy="1402080"/>
            </a:xfrm>
            <a:custGeom>
              <a:avLst/>
              <a:gdLst/>
              <a:ahLst/>
              <a:cxnLst/>
              <a:rect l="l" t="t" r="r" b="b"/>
              <a:pathLst>
                <a:path w="121920" h="1402079">
                  <a:moveTo>
                    <a:pt x="60959" y="0"/>
                  </a:moveTo>
                  <a:lnTo>
                    <a:pt x="37236" y="4792"/>
                  </a:lnTo>
                  <a:lnTo>
                    <a:pt x="17859" y="17859"/>
                  </a:lnTo>
                  <a:lnTo>
                    <a:pt x="4792" y="37236"/>
                  </a:lnTo>
                  <a:lnTo>
                    <a:pt x="0" y="60960"/>
                  </a:lnTo>
                  <a:lnTo>
                    <a:pt x="0" y="1340612"/>
                  </a:lnTo>
                  <a:lnTo>
                    <a:pt x="4792" y="1364335"/>
                  </a:lnTo>
                  <a:lnTo>
                    <a:pt x="17859" y="1383712"/>
                  </a:lnTo>
                  <a:lnTo>
                    <a:pt x="37236" y="1396779"/>
                  </a:lnTo>
                  <a:lnTo>
                    <a:pt x="60959" y="1401572"/>
                  </a:lnTo>
                  <a:lnTo>
                    <a:pt x="84683" y="1396779"/>
                  </a:lnTo>
                  <a:lnTo>
                    <a:pt x="104060" y="1383712"/>
                  </a:lnTo>
                  <a:lnTo>
                    <a:pt x="117127" y="1364335"/>
                  </a:lnTo>
                  <a:lnTo>
                    <a:pt x="121920" y="1340612"/>
                  </a:lnTo>
                  <a:lnTo>
                    <a:pt x="121920" y="60960"/>
                  </a:lnTo>
                  <a:lnTo>
                    <a:pt x="117127" y="37236"/>
                  </a:lnTo>
                  <a:lnTo>
                    <a:pt x="104060" y="17859"/>
                  </a:lnTo>
                  <a:lnTo>
                    <a:pt x="84683" y="4792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4850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7557769" y="4180459"/>
            <a:ext cx="6334125" cy="1432560"/>
            <a:chOff x="7557769" y="4180459"/>
            <a:chExt cx="6334125" cy="1432560"/>
          </a:xfrm>
        </p:grpSpPr>
        <p:sp>
          <p:nvSpPr>
            <p:cNvPr id="17" name="object 17"/>
            <p:cNvSpPr/>
            <p:nvPr/>
          </p:nvSpPr>
          <p:spPr>
            <a:xfrm>
              <a:off x="7588249" y="4195699"/>
              <a:ext cx="6288405" cy="1402080"/>
            </a:xfrm>
            <a:custGeom>
              <a:avLst/>
              <a:gdLst/>
              <a:ahLst/>
              <a:cxnLst/>
              <a:rect l="l" t="t" r="r" b="b"/>
              <a:pathLst>
                <a:path w="6288405" h="1402079">
                  <a:moveTo>
                    <a:pt x="0" y="146303"/>
                  </a:moveTo>
                  <a:lnTo>
                    <a:pt x="7449" y="100071"/>
                  </a:lnTo>
                  <a:lnTo>
                    <a:pt x="28200" y="59911"/>
                  </a:lnTo>
                  <a:lnTo>
                    <a:pt x="59856" y="28236"/>
                  </a:lnTo>
                  <a:lnTo>
                    <a:pt x="100023" y="7461"/>
                  </a:lnTo>
                  <a:lnTo>
                    <a:pt x="146303" y="0"/>
                  </a:lnTo>
                  <a:lnTo>
                    <a:pt x="6142101" y="0"/>
                  </a:lnTo>
                  <a:lnTo>
                    <a:pt x="6188333" y="7461"/>
                  </a:lnTo>
                  <a:lnTo>
                    <a:pt x="6228493" y="28236"/>
                  </a:lnTo>
                  <a:lnTo>
                    <a:pt x="6260168" y="59911"/>
                  </a:lnTo>
                  <a:lnTo>
                    <a:pt x="6280943" y="100071"/>
                  </a:lnTo>
                  <a:lnTo>
                    <a:pt x="6288405" y="146303"/>
                  </a:lnTo>
                  <a:lnTo>
                    <a:pt x="6288405" y="1255268"/>
                  </a:lnTo>
                  <a:lnTo>
                    <a:pt x="6280943" y="1301500"/>
                  </a:lnTo>
                  <a:lnTo>
                    <a:pt x="6260168" y="1341660"/>
                  </a:lnTo>
                  <a:lnTo>
                    <a:pt x="6228493" y="1373335"/>
                  </a:lnTo>
                  <a:lnTo>
                    <a:pt x="6188333" y="1394110"/>
                  </a:lnTo>
                  <a:lnTo>
                    <a:pt x="6142101" y="1401571"/>
                  </a:lnTo>
                  <a:lnTo>
                    <a:pt x="146303" y="1401571"/>
                  </a:lnTo>
                  <a:lnTo>
                    <a:pt x="100023" y="1394110"/>
                  </a:lnTo>
                  <a:lnTo>
                    <a:pt x="59856" y="1373335"/>
                  </a:lnTo>
                  <a:lnTo>
                    <a:pt x="28200" y="1341660"/>
                  </a:lnTo>
                  <a:lnTo>
                    <a:pt x="7449" y="1301500"/>
                  </a:lnTo>
                  <a:lnTo>
                    <a:pt x="0" y="1255268"/>
                  </a:lnTo>
                  <a:lnTo>
                    <a:pt x="0" y="146303"/>
                  </a:lnTo>
                  <a:close/>
                </a:path>
              </a:pathLst>
            </a:custGeom>
            <a:ln w="30480">
              <a:solidFill>
                <a:srgbClr val="C0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57769" y="4195699"/>
              <a:ext cx="121920" cy="1402080"/>
            </a:xfrm>
            <a:custGeom>
              <a:avLst/>
              <a:gdLst/>
              <a:ahLst/>
              <a:cxnLst/>
              <a:rect l="l" t="t" r="r" b="b"/>
              <a:pathLst>
                <a:path w="121920" h="1402079">
                  <a:moveTo>
                    <a:pt x="60959" y="0"/>
                  </a:moveTo>
                  <a:lnTo>
                    <a:pt x="37236" y="4792"/>
                  </a:lnTo>
                  <a:lnTo>
                    <a:pt x="17859" y="17859"/>
                  </a:lnTo>
                  <a:lnTo>
                    <a:pt x="4792" y="37236"/>
                  </a:lnTo>
                  <a:lnTo>
                    <a:pt x="0" y="60960"/>
                  </a:lnTo>
                  <a:lnTo>
                    <a:pt x="0" y="1340612"/>
                  </a:lnTo>
                  <a:lnTo>
                    <a:pt x="4792" y="1364335"/>
                  </a:lnTo>
                  <a:lnTo>
                    <a:pt x="17859" y="1383712"/>
                  </a:lnTo>
                  <a:lnTo>
                    <a:pt x="37236" y="1396779"/>
                  </a:lnTo>
                  <a:lnTo>
                    <a:pt x="60959" y="1401571"/>
                  </a:lnTo>
                  <a:lnTo>
                    <a:pt x="84683" y="1396779"/>
                  </a:lnTo>
                  <a:lnTo>
                    <a:pt x="104060" y="1383712"/>
                  </a:lnTo>
                  <a:lnTo>
                    <a:pt x="117127" y="1364335"/>
                  </a:lnTo>
                  <a:lnTo>
                    <a:pt x="121920" y="1340612"/>
                  </a:lnTo>
                  <a:lnTo>
                    <a:pt x="121920" y="60960"/>
                  </a:lnTo>
                  <a:lnTo>
                    <a:pt x="117127" y="37236"/>
                  </a:lnTo>
                  <a:lnTo>
                    <a:pt x="104060" y="17859"/>
                  </a:lnTo>
                  <a:lnTo>
                    <a:pt x="84683" y="4792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4850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576184" y="1945970"/>
            <a:ext cx="4473575" cy="2844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Clinical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Impacts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19"/>
              </a:spcBef>
            </a:pPr>
            <a:endParaRPr sz="2400">
              <a:latin typeface="Times New Roman"/>
              <a:cs typeface="Times New Roman"/>
            </a:endParaRPr>
          </a:p>
          <a:p>
            <a:pPr marL="351790">
              <a:lnSpc>
                <a:spcPct val="100000"/>
              </a:lnSpc>
            </a:pPr>
            <a:r>
              <a:rPr sz="2400" b="1" dirty="0">
                <a:solidFill>
                  <a:srgbClr val="272424"/>
                </a:solidFill>
                <a:latin typeface="Times New Roman"/>
                <a:cs typeface="Times New Roman"/>
              </a:rPr>
              <a:t>Early</a:t>
            </a:r>
            <a:r>
              <a:rPr sz="2400" b="1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272424"/>
                </a:solidFill>
                <a:latin typeface="Times New Roman"/>
                <a:cs typeface="Times New Roman"/>
              </a:rPr>
              <a:t>Risk</a:t>
            </a:r>
            <a:r>
              <a:rPr sz="2400" b="1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272424"/>
                </a:solidFill>
                <a:latin typeface="Times New Roman"/>
                <a:cs typeface="Times New Roman"/>
              </a:rPr>
              <a:t>Detection</a:t>
            </a:r>
            <a:endParaRPr sz="2400">
              <a:latin typeface="Times New Roman"/>
              <a:cs typeface="Times New Roman"/>
            </a:endParaRPr>
          </a:p>
          <a:p>
            <a:pPr marL="351790">
              <a:lnSpc>
                <a:spcPct val="100000"/>
              </a:lnSpc>
              <a:spcBef>
                <a:spcPts val="2000"/>
              </a:spcBef>
            </a:pP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Proactive</a:t>
            </a:r>
            <a:r>
              <a:rPr sz="1800" spc="-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intervention</a:t>
            </a:r>
            <a:r>
              <a:rPr sz="1800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for</a:t>
            </a:r>
            <a:r>
              <a:rPr sz="1800" spc="-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critical</a:t>
            </a:r>
            <a:r>
              <a:rPr sz="1800" spc="-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conditions.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70"/>
              </a:spcBef>
            </a:pPr>
            <a:endParaRPr sz="1800">
              <a:latin typeface="Times New Roman"/>
              <a:cs typeface="Times New Roman"/>
            </a:endParaRPr>
          </a:p>
          <a:p>
            <a:pPr marL="351790">
              <a:lnSpc>
                <a:spcPct val="100000"/>
              </a:lnSpc>
            </a:pPr>
            <a:r>
              <a:rPr sz="2400" b="1" dirty="0">
                <a:solidFill>
                  <a:srgbClr val="272424"/>
                </a:solidFill>
                <a:latin typeface="Times New Roman"/>
                <a:cs typeface="Times New Roman"/>
              </a:rPr>
              <a:t>Continuous</a:t>
            </a:r>
            <a:r>
              <a:rPr sz="2400" b="1" spc="-1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272424"/>
                </a:solidFill>
                <a:latin typeface="Times New Roman"/>
                <a:cs typeface="Times New Roman"/>
              </a:rPr>
              <a:t>Monitoring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15782" y="5017973"/>
            <a:ext cx="36880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24/7</a:t>
            </a:r>
            <a:r>
              <a:rPr sz="1800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health</a:t>
            </a:r>
            <a:r>
              <a:rPr sz="18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oversight</a:t>
            </a:r>
            <a:r>
              <a:rPr sz="1800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for peace</a:t>
            </a:r>
            <a:r>
              <a:rPr sz="18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of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 mind.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557769" y="5799582"/>
            <a:ext cx="6334125" cy="1431925"/>
            <a:chOff x="7557769" y="5799582"/>
            <a:chExt cx="6334125" cy="1431925"/>
          </a:xfrm>
        </p:grpSpPr>
        <p:sp>
          <p:nvSpPr>
            <p:cNvPr id="22" name="object 22"/>
            <p:cNvSpPr/>
            <p:nvPr/>
          </p:nvSpPr>
          <p:spPr>
            <a:xfrm>
              <a:off x="7588249" y="5814822"/>
              <a:ext cx="6288405" cy="1401445"/>
            </a:xfrm>
            <a:custGeom>
              <a:avLst/>
              <a:gdLst/>
              <a:ahLst/>
              <a:cxnLst/>
              <a:rect l="l" t="t" r="r" b="b"/>
              <a:pathLst>
                <a:path w="6288405" h="1401445">
                  <a:moveTo>
                    <a:pt x="0" y="146303"/>
                  </a:moveTo>
                  <a:lnTo>
                    <a:pt x="7449" y="100023"/>
                  </a:lnTo>
                  <a:lnTo>
                    <a:pt x="28200" y="59856"/>
                  </a:lnTo>
                  <a:lnTo>
                    <a:pt x="59856" y="28200"/>
                  </a:lnTo>
                  <a:lnTo>
                    <a:pt x="100023" y="7449"/>
                  </a:lnTo>
                  <a:lnTo>
                    <a:pt x="146303" y="0"/>
                  </a:lnTo>
                  <a:lnTo>
                    <a:pt x="6142101" y="0"/>
                  </a:lnTo>
                  <a:lnTo>
                    <a:pt x="6188333" y="7449"/>
                  </a:lnTo>
                  <a:lnTo>
                    <a:pt x="6228493" y="28200"/>
                  </a:lnTo>
                  <a:lnTo>
                    <a:pt x="6260168" y="59856"/>
                  </a:lnTo>
                  <a:lnTo>
                    <a:pt x="6280943" y="100023"/>
                  </a:lnTo>
                  <a:lnTo>
                    <a:pt x="6288405" y="146303"/>
                  </a:lnTo>
                  <a:lnTo>
                    <a:pt x="6288405" y="1255128"/>
                  </a:lnTo>
                  <a:lnTo>
                    <a:pt x="6280943" y="1301374"/>
                  </a:lnTo>
                  <a:lnTo>
                    <a:pt x="6260168" y="1341537"/>
                  </a:lnTo>
                  <a:lnTo>
                    <a:pt x="6228493" y="1373206"/>
                  </a:lnTo>
                  <a:lnTo>
                    <a:pt x="6188333" y="1393974"/>
                  </a:lnTo>
                  <a:lnTo>
                    <a:pt x="6142101" y="1401432"/>
                  </a:lnTo>
                  <a:lnTo>
                    <a:pt x="146303" y="1401432"/>
                  </a:lnTo>
                  <a:lnTo>
                    <a:pt x="100023" y="1393974"/>
                  </a:lnTo>
                  <a:lnTo>
                    <a:pt x="59856" y="1373206"/>
                  </a:lnTo>
                  <a:lnTo>
                    <a:pt x="28200" y="1341537"/>
                  </a:lnTo>
                  <a:lnTo>
                    <a:pt x="7449" y="1301374"/>
                  </a:lnTo>
                  <a:lnTo>
                    <a:pt x="0" y="1255128"/>
                  </a:lnTo>
                  <a:lnTo>
                    <a:pt x="0" y="146303"/>
                  </a:lnTo>
                  <a:close/>
                </a:path>
              </a:pathLst>
            </a:custGeom>
            <a:ln w="30480">
              <a:solidFill>
                <a:srgbClr val="C0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557769" y="5814822"/>
              <a:ext cx="121920" cy="1401445"/>
            </a:xfrm>
            <a:custGeom>
              <a:avLst/>
              <a:gdLst/>
              <a:ahLst/>
              <a:cxnLst/>
              <a:rect l="l" t="t" r="r" b="b"/>
              <a:pathLst>
                <a:path w="121920" h="1401445">
                  <a:moveTo>
                    <a:pt x="60959" y="0"/>
                  </a:moveTo>
                  <a:lnTo>
                    <a:pt x="37236" y="4792"/>
                  </a:lnTo>
                  <a:lnTo>
                    <a:pt x="17859" y="17859"/>
                  </a:lnTo>
                  <a:lnTo>
                    <a:pt x="4792" y="37236"/>
                  </a:lnTo>
                  <a:lnTo>
                    <a:pt x="0" y="60959"/>
                  </a:lnTo>
                  <a:lnTo>
                    <a:pt x="0" y="1340472"/>
                  </a:lnTo>
                  <a:lnTo>
                    <a:pt x="4792" y="1364200"/>
                  </a:lnTo>
                  <a:lnTo>
                    <a:pt x="17859" y="1383577"/>
                  </a:lnTo>
                  <a:lnTo>
                    <a:pt x="37236" y="1396641"/>
                  </a:lnTo>
                  <a:lnTo>
                    <a:pt x="60959" y="1401432"/>
                  </a:lnTo>
                  <a:lnTo>
                    <a:pt x="84683" y="1396641"/>
                  </a:lnTo>
                  <a:lnTo>
                    <a:pt x="104060" y="1383577"/>
                  </a:lnTo>
                  <a:lnTo>
                    <a:pt x="117127" y="1364200"/>
                  </a:lnTo>
                  <a:lnTo>
                    <a:pt x="121920" y="1340472"/>
                  </a:lnTo>
                  <a:lnTo>
                    <a:pt x="121920" y="60959"/>
                  </a:lnTo>
                  <a:lnTo>
                    <a:pt x="117127" y="37236"/>
                  </a:lnTo>
                  <a:lnTo>
                    <a:pt x="104060" y="17859"/>
                  </a:lnTo>
                  <a:lnTo>
                    <a:pt x="84683" y="4792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4850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915782" y="6017767"/>
            <a:ext cx="4872355" cy="920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272424"/>
                </a:solidFill>
                <a:latin typeface="Times New Roman"/>
                <a:cs typeface="Times New Roman"/>
              </a:rPr>
              <a:t>Data-</a:t>
            </a:r>
            <a:r>
              <a:rPr sz="2400" b="1" dirty="0">
                <a:solidFill>
                  <a:srgbClr val="272424"/>
                </a:solidFill>
                <a:latin typeface="Times New Roman"/>
                <a:cs typeface="Times New Roman"/>
              </a:rPr>
              <a:t>Driven</a:t>
            </a:r>
            <a:r>
              <a:rPr sz="2400" b="1" spc="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272424"/>
                </a:solidFill>
                <a:latin typeface="Times New Roman"/>
                <a:cs typeface="Times New Roman"/>
              </a:rPr>
              <a:t>Insights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00"/>
              </a:spcBef>
            </a:pP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Personalized</a:t>
            </a:r>
            <a:r>
              <a:rPr sz="1800" spc="-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healthcare</a:t>
            </a:r>
            <a:r>
              <a:rPr sz="1800" spc="-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through</a:t>
            </a:r>
            <a:r>
              <a:rPr sz="18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intelligent</a:t>
            </a:r>
            <a:r>
              <a:rPr sz="1800" spc="-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analytics.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715" y="146340"/>
            <a:ext cx="1433851" cy="5487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850B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</TotalTime>
  <Words>1303</Words>
  <Application>Microsoft Office PowerPoint</Application>
  <PresentationFormat>Custom</PresentationFormat>
  <Paragraphs>191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MT</vt:lpstr>
      <vt:lpstr>Calibri</vt:lpstr>
      <vt:lpstr>Consolas</vt:lpstr>
      <vt:lpstr>Times New Roman</vt:lpstr>
      <vt:lpstr>Wingdings</vt:lpstr>
      <vt:lpstr>Office Theme</vt:lpstr>
      <vt:lpstr>       VIBEAITHON 2025</vt:lpstr>
      <vt:lpstr>The Problem: Bridging the Healthcare Gap</vt:lpstr>
      <vt:lpstr>AURA-AI: Your Portable Health Companion</vt:lpstr>
      <vt:lpstr>INNOVATION &amp; EDGE: WHY AURA-AI STANDS OUT</vt:lpstr>
      <vt:lpstr>TECHNICAL APPROACH: FROM SENSOR TO CLOUD</vt:lpstr>
      <vt:lpstr>CHALLENGES &amp; MITIGATION</vt:lpstr>
      <vt:lpstr>PowerPoint Presentation</vt:lpstr>
      <vt:lpstr>FEASIBILITY &amp; VIABILITY: A PRACTICAL SOLUTION</vt:lpstr>
      <vt:lpstr>IMPACT &amp; BENEFITS: TRANSFORMING HEALTHCARE</vt:lpstr>
      <vt:lpstr>Viability</vt:lpstr>
      <vt:lpstr>Prototype</vt:lpstr>
      <vt:lpstr>Prototype</vt:lpstr>
      <vt:lpstr>Prototype</vt:lpstr>
      <vt:lpstr>Prototype</vt:lpstr>
      <vt:lpstr>Prototype</vt:lpstr>
      <vt:lpstr>PowerPoint Presentation</vt:lpstr>
      <vt:lpstr>PowerPoint Presentation</vt:lpstr>
      <vt:lpstr>PowerPoint Presentation</vt:lpstr>
      <vt:lpstr>RESEARCH &amp; DEVELOPMENT</vt:lpstr>
      <vt:lpstr>Abisek 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Abisek sasikumar</cp:lastModifiedBy>
  <cp:revision>1</cp:revision>
  <dcterms:created xsi:type="dcterms:W3CDTF">2025-10-15T13:54:59Z</dcterms:created>
  <dcterms:modified xsi:type="dcterms:W3CDTF">2025-10-18T15:39:19Z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2025-09-17T00:00:00Z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2025-10-15T00:00:00Z</vt:filetime>
  </property>
  <property fmtid="{D5CDD505-2E9C-101B-9397-08002B2CF9AE}" pid="5" name="Producer">
    <vt:lpwstr>Microsoft® PowerPoint® for Microsoft 365</vt:lpwstr>
  </property>
</Properties>
</file>